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4" r:id="rId3"/>
    <p:sldId id="264" r:id="rId4"/>
    <p:sldId id="260" r:id="rId5"/>
    <p:sldId id="257" r:id="rId6"/>
    <p:sldId id="258" r:id="rId7"/>
    <p:sldId id="259" r:id="rId8"/>
    <p:sldId id="261" r:id="rId9"/>
    <p:sldId id="262" r:id="rId10"/>
    <p:sldId id="263" r:id="rId11"/>
    <p:sldId id="266" r:id="rId12"/>
    <p:sldId id="285" r:id="rId13"/>
    <p:sldId id="268" r:id="rId14"/>
    <p:sldId id="269" r:id="rId15"/>
    <p:sldId id="270" r:id="rId16"/>
    <p:sldId id="271" r:id="rId17"/>
    <p:sldId id="287" r:id="rId18"/>
    <p:sldId id="283" r:id="rId19"/>
    <p:sldId id="278" r:id="rId20"/>
    <p:sldId id="286" r:id="rId21"/>
    <p:sldId id="281" r:id="rId22"/>
    <p:sldId id="272" r:id="rId23"/>
    <p:sldId id="273" r:id="rId24"/>
    <p:sldId id="276" r:id="rId25"/>
    <p:sldId id="288"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7" autoAdjust="0"/>
    <p:restoredTop sz="79728"/>
  </p:normalViewPr>
  <p:slideViewPr>
    <p:cSldViewPr snapToGrid="0">
      <p:cViewPr varScale="1">
        <p:scale>
          <a:sx n="101" d="100"/>
          <a:sy n="101" d="100"/>
        </p:scale>
        <p:origin x="1224" y="184"/>
      </p:cViewPr>
      <p:guideLst/>
    </p:cSldViewPr>
  </p:slideViewPr>
  <p:notesTextViewPr>
    <p:cViewPr>
      <p:scale>
        <a:sx n="1" d="1"/>
        <a:sy n="1" d="1"/>
      </p:scale>
      <p:origin x="0" y="0"/>
    </p:cViewPr>
  </p:notesTextViewPr>
  <p:sorterViewPr>
    <p:cViewPr>
      <p:scale>
        <a:sx n="100" d="100"/>
        <a:sy n="100" d="100"/>
      </p:scale>
      <p:origin x="0" y="-14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764C9-D4BE-4DD4-8CB4-0D3F5B888A56}" type="datetimeFigureOut">
              <a:rPr lang="en-US" smtClean="0"/>
              <a:t>9/5/23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AD761-F40C-4F99-908D-4ED24C0B08F4}" type="slidenum">
              <a:rPr lang="en-US" smtClean="0"/>
              <a:t>‹#›</a:t>
            </a:fld>
            <a:endParaRPr lang="en-US"/>
          </a:p>
        </p:txBody>
      </p:sp>
    </p:spTree>
    <p:extLst>
      <p:ext uri="{BB962C8B-B14F-4D97-AF65-F5344CB8AC3E}">
        <p14:creationId xmlns:p14="http://schemas.microsoft.com/office/powerpoint/2010/main" val="377801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t>
            </a:r>
            <a:r>
              <a:rPr lang="en-US" dirty="0" err="1"/>
              <a:t>Bornemeier</a:t>
            </a:r>
            <a:r>
              <a:rPr lang="en-US" dirty="0"/>
              <a:t> is the new Associate Dean of Faculty Affairs for COM taking over for Dr. Erick </a:t>
            </a:r>
            <a:r>
              <a:rPr lang="en-US" dirty="0" err="1"/>
              <a:t>Messias</a:t>
            </a:r>
            <a:endParaRPr lang="en-US" dirty="0"/>
          </a:p>
        </p:txBody>
      </p:sp>
      <p:sp>
        <p:nvSpPr>
          <p:cNvPr id="4" name="Slide Number Placeholder 3"/>
          <p:cNvSpPr>
            <a:spLocks noGrp="1"/>
          </p:cNvSpPr>
          <p:nvPr>
            <p:ph type="sldNum" sz="quarter" idx="10"/>
          </p:nvPr>
        </p:nvSpPr>
        <p:spPr/>
        <p:txBody>
          <a:bodyPr/>
          <a:lstStyle/>
          <a:p>
            <a:fld id="{EF7AD761-F40C-4F99-908D-4ED24C0B08F4}" type="slidenum">
              <a:rPr lang="en-US" smtClean="0"/>
              <a:t>3</a:t>
            </a:fld>
            <a:endParaRPr lang="en-US"/>
          </a:p>
        </p:txBody>
      </p:sp>
    </p:spTree>
    <p:extLst>
      <p:ext uri="{BB962C8B-B14F-4D97-AF65-F5344CB8AC3E}">
        <p14:creationId xmlns:p14="http://schemas.microsoft.com/office/powerpoint/2010/main" val="2825418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examples gives a much more rich detail about the level of involvement and the amount of effort into each service activity. On thing I might suggest on this one is the perhaps bold the name of the committee or some other type of formatting to make this a bit more readable and to let the formatting of the document visually help your reviewer understand how everything relates together.</a:t>
            </a:r>
          </a:p>
        </p:txBody>
      </p:sp>
      <p:sp>
        <p:nvSpPr>
          <p:cNvPr id="4" name="Slide Number Placeholder 3"/>
          <p:cNvSpPr>
            <a:spLocks noGrp="1"/>
          </p:cNvSpPr>
          <p:nvPr>
            <p:ph type="sldNum" sz="quarter" idx="5"/>
          </p:nvPr>
        </p:nvSpPr>
        <p:spPr/>
        <p:txBody>
          <a:bodyPr/>
          <a:lstStyle/>
          <a:p>
            <a:fld id="{EF7AD761-F40C-4F99-908D-4ED24C0B08F4}" type="slidenum">
              <a:rPr lang="en-US" smtClean="0"/>
              <a:t>19</a:t>
            </a:fld>
            <a:endParaRPr lang="en-US"/>
          </a:p>
        </p:txBody>
      </p:sp>
    </p:spTree>
    <p:extLst>
      <p:ext uri="{BB962C8B-B14F-4D97-AF65-F5344CB8AC3E}">
        <p14:creationId xmlns:p14="http://schemas.microsoft.com/office/powerpoint/2010/main" val="303014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Abdallah Hayar-Communications, Dr. Nukhet Aykin-Burns-Faculty Affairs, Dr. </a:t>
            </a:r>
            <a:r>
              <a:rPr lang="en-US" dirty="0" err="1"/>
              <a:t>Gan</a:t>
            </a:r>
            <a:r>
              <a:rPr lang="en-US" dirty="0"/>
              <a:t>?-Research Committee Contact Priya </a:t>
            </a:r>
            <a:r>
              <a:rPr lang="en-US" dirty="0" err="1"/>
              <a:t>Mendiratta</a:t>
            </a:r>
            <a:endParaRPr lang="en-US" dirty="0"/>
          </a:p>
        </p:txBody>
      </p:sp>
      <p:sp>
        <p:nvSpPr>
          <p:cNvPr id="4" name="Slide Number Placeholder 3"/>
          <p:cNvSpPr>
            <a:spLocks noGrp="1"/>
          </p:cNvSpPr>
          <p:nvPr>
            <p:ph type="sldNum" sz="quarter" idx="10"/>
          </p:nvPr>
        </p:nvSpPr>
        <p:spPr/>
        <p:txBody>
          <a:bodyPr/>
          <a:lstStyle/>
          <a:p>
            <a:fld id="{EF7AD761-F40C-4F99-908D-4ED24C0B08F4}" type="slidenum">
              <a:rPr lang="en-US" smtClean="0"/>
              <a:t>23</a:t>
            </a:fld>
            <a:endParaRPr lang="en-US"/>
          </a:p>
        </p:txBody>
      </p:sp>
    </p:spTree>
    <p:extLst>
      <p:ext uri="{BB962C8B-B14F-4D97-AF65-F5344CB8AC3E}">
        <p14:creationId xmlns:p14="http://schemas.microsoft.com/office/powerpoint/2010/main" val="78463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Ward has talked about how to make sure that you are meeting the requirement and gaining the necessary experiences for promotion in this area. Let’s talk about how to document these activities so that you are able to put yourself in the best light for your reviewers so that it is very clear that you meet the criteria.</a:t>
            </a:r>
          </a:p>
        </p:txBody>
      </p:sp>
      <p:sp>
        <p:nvSpPr>
          <p:cNvPr id="4" name="Slide Number Placeholder 3"/>
          <p:cNvSpPr>
            <a:spLocks noGrp="1"/>
          </p:cNvSpPr>
          <p:nvPr>
            <p:ph type="sldNum" sz="quarter" idx="5"/>
          </p:nvPr>
        </p:nvSpPr>
        <p:spPr/>
        <p:txBody>
          <a:bodyPr/>
          <a:lstStyle/>
          <a:p>
            <a:fld id="{EF7AD761-F40C-4F99-908D-4ED24C0B08F4}" type="slidenum">
              <a:rPr lang="en-US" smtClean="0"/>
              <a:t>11</a:t>
            </a:fld>
            <a:endParaRPr lang="en-US"/>
          </a:p>
        </p:txBody>
      </p:sp>
    </p:spTree>
    <p:extLst>
      <p:ext uri="{BB962C8B-B14F-4D97-AF65-F5344CB8AC3E}">
        <p14:creationId xmlns:p14="http://schemas.microsoft.com/office/powerpoint/2010/main" val="102731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that was helpful to me early on was to create folders for each section of my promotion. I think the first week I started, someone was talking to me about promotion and what the guidelines were. So I started to make sure that my work was fitting inside of these boxes and these criteria.  This picture here on the top right is the extent of my filing system. It has to fit in one of these folders….this is our our P&amp;T guidelines are organized in the COP.  I have a couple of extra folders outside of that for easy of access, but otherwise, it is all fitting into the buckets of scholarship, service, and teaching. Within each of these folders are folders for the criteria that fit into each of these. I have a similar filing for my email and paper documents.</a:t>
            </a:r>
          </a:p>
          <a:p>
            <a:endParaRPr lang="en-US" dirty="0"/>
          </a:p>
          <a:p>
            <a:r>
              <a:rPr lang="en-US" dirty="0"/>
              <a:t>The AAMC website has a template for a standardized CV that reviewers usually expect.  For example, I copy and pasted the sections that would pertain to Leadership and Administrative service here.  It has examples of what information should go in each section and how it should be organized, and the order of how it fits with all of the components of your CV.</a:t>
            </a:r>
          </a:p>
          <a:p>
            <a:endParaRPr lang="en-US" dirty="0"/>
          </a:p>
          <a:p>
            <a:r>
              <a:rPr lang="en-US" dirty="0"/>
              <a:t>Additionally, for my annual reviews in the COP, I elaborated on each section of our self-assessment and provided a great deal of detail for each section.  Whenever it can time to put together my P&amp;T packet, these self-assessment documents were critical because there where many of the details that I had already forgotten about older initiatives that I was actively engaged in in the past but not currently. I really appreciated the </a:t>
            </a:r>
            <a:r>
              <a:rPr lang="en-US" dirty="0" err="1"/>
              <a:t>chace</a:t>
            </a:r>
            <a:r>
              <a:rPr lang="en-US" dirty="0"/>
              <a:t> to document those each year. </a:t>
            </a:r>
          </a:p>
        </p:txBody>
      </p:sp>
      <p:sp>
        <p:nvSpPr>
          <p:cNvPr id="4" name="Slide Number Placeholder 3"/>
          <p:cNvSpPr>
            <a:spLocks noGrp="1"/>
          </p:cNvSpPr>
          <p:nvPr>
            <p:ph type="sldNum" sz="quarter" idx="5"/>
          </p:nvPr>
        </p:nvSpPr>
        <p:spPr/>
        <p:txBody>
          <a:bodyPr/>
          <a:lstStyle/>
          <a:p>
            <a:fld id="{EF7AD761-F40C-4F99-908D-4ED24C0B08F4}" type="slidenum">
              <a:rPr lang="en-US" smtClean="0"/>
              <a:t>12</a:t>
            </a:fld>
            <a:endParaRPr lang="en-US"/>
          </a:p>
        </p:txBody>
      </p:sp>
    </p:spTree>
    <p:extLst>
      <p:ext uri="{BB962C8B-B14F-4D97-AF65-F5344CB8AC3E}">
        <p14:creationId xmlns:p14="http://schemas.microsoft.com/office/powerpoint/2010/main" val="299657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think about the information that you will put into the Leadership and Administrative Section of your packet, the first place you should look are the criteria for your particular pathway in your College’s P&amp;T guidelines.  For example, for the first table here. There are 4 bullets. It might be a good idea to copy and paste these into a document and brainstorm/jot down some ideas of how you will show that you need this criteria.  For example, “Active in the development and/implementation of clinical practice guidelines and/or serving to help develop health care policy.”  Likely just listing that you were on a team that did this will not be enough to clearly community your active engagement in these processes. What do you want communicate about your role?  </a:t>
            </a:r>
          </a:p>
          <a:p>
            <a:endParaRPr lang="en-US" dirty="0"/>
          </a:p>
          <a:p>
            <a:r>
              <a:rPr lang="en-US" dirty="0"/>
              <a:t>This brainstorming can help you ensure that your final document is organize in such a way that it conveys this information.  If you have trouble look at a blank page, you could also record yourself brainstorming ideas and then come back and write those ideas down.  Just a little hack that I use for myself sometimes when I can’t write as fast as I can think.</a:t>
            </a:r>
          </a:p>
        </p:txBody>
      </p:sp>
      <p:sp>
        <p:nvSpPr>
          <p:cNvPr id="4" name="Slide Number Placeholder 3"/>
          <p:cNvSpPr>
            <a:spLocks noGrp="1"/>
          </p:cNvSpPr>
          <p:nvPr>
            <p:ph type="sldNum" sz="quarter" idx="5"/>
          </p:nvPr>
        </p:nvSpPr>
        <p:spPr/>
        <p:txBody>
          <a:bodyPr/>
          <a:lstStyle/>
          <a:p>
            <a:fld id="{EF7AD761-F40C-4F99-908D-4ED24C0B08F4}" type="slidenum">
              <a:rPr lang="en-US" smtClean="0"/>
              <a:t>13</a:t>
            </a:fld>
            <a:endParaRPr lang="en-US"/>
          </a:p>
        </p:txBody>
      </p:sp>
    </p:spTree>
    <p:extLst>
      <p:ext uri="{BB962C8B-B14F-4D97-AF65-F5344CB8AC3E}">
        <p14:creationId xmlns:p14="http://schemas.microsoft.com/office/powerpoint/2010/main" val="147588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couple of slides can give you some examples of what the structure of these can look like. Some information may be best conveyed as outlines and others may need to have a paragraph to truly convey your involvement.</a:t>
            </a:r>
          </a:p>
        </p:txBody>
      </p:sp>
      <p:sp>
        <p:nvSpPr>
          <p:cNvPr id="4" name="Slide Number Placeholder 3"/>
          <p:cNvSpPr>
            <a:spLocks noGrp="1"/>
          </p:cNvSpPr>
          <p:nvPr>
            <p:ph type="sldNum" sz="quarter" idx="5"/>
          </p:nvPr>
        </p:nvSpPr>
        <p:spPr/>
        <p:txBody>
          <a:bodyPr/>
          <a:lstStyle/>
          <a:p>
            <a:fld id="{EF7AD761-F40C-4F99-908D-4ED24C0B08F4}" type="slidenum">
              <a:rPr lang="en-US" smtClean="0"/>
              <a:t>14</a:t>
            </a:fld>
            <a:endParaRPr lang="en-US"/>
          </a:p>
        </p:txBody>
      </p:sp>
    </p:spTree>
    <p:extLst>
      <p:ext uri="{BB962C8B-B14F-4D97-AF65-F5344CB8AC3E}">
        <p14:creationId xmlns:p14="http://schemas.microsoft.com/office/powerpoint/2010/main" val="97199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encourage you that if you are going to write a long block of text that you use some subheadings to divide up the content. And I would let the criteria guide what those subheadings are. You want it to be very easy to show which piece of information you are intending to meet which criteria.</a:t>
            </a:r>
          </a:p>
        </p:txBody>
      </p:sp>
      <p:sp>
        <p:nvSpPr>
          <p:cNvPr id="4" name="Slide Number Placeholder 3"/>
          <p:cNvSpPr>
            <a:spLocks noGrp="1"/>
          </p:cNvSpPr>
          <p:nvPr>
            <p:ph type="sldNum" sz="quarter" idx="5"/>
          </p:nvPr>
        </p:nvSpPr>
        <p:spPr/>
        <p:txBody>
          <a:bodyPr/>
          <a:lstStyle/>
          <a:p>
            <a:fld id="{EF7AD761-F40C-4F99-908D-4ED24C0B08F4}" type="slidenum">
              <a:rPr lang="en-US" smtClean="0"/>
              <a:t>15</a:t>
            </a:fld>
            <a:endParaRPr lang="en-US"/>
          </a:p>
        </p:txBody>
      </p:sp>
    </p:spTree>
    <p:extLst>
      <p:ext uri="{BB962C8B-B14F-4D97-AF65-F5344CB8AC3E}">
        <p14:creationId xmlns:p14="http://schemas.microsoft.com/office/powerpoint/2010/main" val="297887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would be some components to include to help the reviewer understand your role and level of involvement in the service.</a:t>
            </a:r>
          </a:p>
        </p:txBody>
      </p:sp>
      <p:sp>
        <p:nvSpPr>
          <p:cNvPr id="4" name="Slide Number Placeholder 3"/>
          <p:cNvSpPr>
            <a:spLocks noGrp="1"/>
          </p:cNvSpPr>
          <p:nvPr>
            <p:ph type="sldNum" sz="quarter" idx="5"/>
          </p:nvPr>
        </p:nvSpPr>
        <p:spPr/>
        <p:txBody>
          <a:bodyPr/>
          <a:lstStyle/>
          <a:p>
            <a:fld id="{EF7AD761-F40C-4F99-908D-4ED24C0B08F4}" type="slidenum">
              <a:rPr lang="en-US" smtClean="0"/>
              <a:t>16</a:t>
            </a:fld>
            <a:endParaRPr lang="en-US"/>
          </a:p>
        </p:txBody>
      </p:sp>
    </p:spTree>
    <p:extLst>
      <p:ext uri="{BB962C8B-B14F-4D97-AF65-F5344CB8AC3E}">
        <p14:creationId xmlns:p14="http://schemas.microsoft.com/office/powerpoint/2010/main" val="6622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quite helpful to have a overview page and/or a table of contents are if there are many pages to the document. My packet had an overall table of contents and then each section had a more granular table of contents to give the reviewer an idea of what to expect from this section and how it  relates to each other. There are some templates of how to organize the committees you are involved in. National/state/institution, </a:t>
            </a:r>
            <a:r>
              <a:rPr lang="en-US" dirty="0" err="1"/>
              <a:t>etc</a:t>
            </a:r>
            <a:r>
              <a:rPr lang="en-US" dirty="0"/>
              <a:t> are the common way to organize these and this is how the reviewer will expect that these are organized.</a:t>
            </a:r>
          </a:p>
        </p:txBody>
      </p:sp>
      <p:sp>
        <p:nvSpPr>
          <p:cNvPr id="4" name="Slide Number Placeholder 3"/>
          <p:cNvSpPr>
            <a:spLocks noGrp="1"/>
          </p:cNvSpPr>
          <p:nvPr>
            <p:ph type="sldNum" sz="quarter" idx="5"/>
          </p:nvPr>
        </p:nvSpPr>
        <p:spPr/>
        <p:txBody>
          <a:bodyPr/>
          <a:lstStyle/>
          <a:p>
            <a:fld id="{EF7AD761-F40C-4F99-908D-4ED24C0B08F4}" type="slidenum">
              <a:rPr lang="en-US" smtClean="0"/>
              <a:t>17</a:t>
            </a:fld>
            <a:endParaRPr lang="en-US"/>
          </a:p>
        </p:txBody>
      </p:sp>
    </p:spTree>
    <p:extLst>
      <p:ext uri="{BB962C8B-B14F-4D97-AF65-F5344CB8AC3E}">
        <p14:creationId xmlns:p14="http://schemas.microsoft.com/office/powerpoint/2010/main" val="3112276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does not do a good job explaining what the candidates role was on the committees. It’s hard to tell what their level of contribution was or the amount of time that was spent in these committees. This can also help justify the %effort that is given and the normal ranges expected.</a:t>
            </a:r>
          </a:p>
        </p:txBody>
      </p:sp>
      <p:sp>
        <p:nvSpPr>
          <p:cNvPr id="4" name="Slide Number Placeholder 3"/>
          <p:cNvSpPr>
            <a:spLocks noGrp="1"/>
          </p:cNvSpPr>
          <p:nvPr>
            <p:ph type="sldNum" sz="quarter" idx="5"/>
          </p:nvPr>
        </p:nvSpPr>
        <p:spPr/>
        <p:txBody>
          <a:bodyPr/>
          <a:lstStyle/>
          <a:p>
            <a:fld id="{EF7AD761-F40C-4F99-908D-4ED24C0B08F4}" type="slidenum">
              <a:rPr lang="en-US" smtClean="0"/>
              <a:t>18</a:t>
            </a:fld>
            <a:endParaRPr lang="en-US"/>
          </a:p>
        </p:txBody>
      </p:sp>
    </p:spTree>
    <p:extLst>
      <p:ext uri="{BB962C8B-B14F-4D97-AF65-F5344CB8AC3E}">
        <p14:creationId xmlns:p14="http://schemas.microsoft.com/office/powerpoint/2010/main" val="32682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2442DF-3E5B-4EB2-8F4F-F1C6B8553DCE}"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5767C-4B07-4739-AB4C-7BC7D68A3881}" type="slidenum">
              <a:rPr lang="en-US" smtClean="0"/>
              <a:t>‹#›</a:t>
            </a:fld>
            <a:endParaRPr lang="en-US"/>
          </a:p>
        </p:txBody>
      </p:sp>
    </p:spTree>
    <p:extLst>
      <p:ext uri="{BB962C8B-B14F-4D97-AF65-F5344CB8AC3E}">
        <p14:creationId xmlns:p14="http://schemas.microsoft.com/office/powerpoint/2010/main" val="1912905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442DF-3E5B-4EB2-8F4F-F1C6B8553DCE}"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5767C-4B07-4739-AB4C-7BC7D68A3881}" type="slidenum">
              <a:rPr lang="en-US" smtClean="0"/>
              <a:t>‹#›</a:t>
            </a:fld>
            <a:endParaRPr lang="en-US"/>
          </a:p>
        </p:txBody>
      </p:sp>
    </p:spTree>
    <p:extLst>
      <p:ext uri="{BB962C8B-B14F-4D97-AF65-F5344CB8AC3E}">
        <p14:creationId xmlns:p14="http://schemas.microsoft.com/office/powerpoint/2010/main" val="5645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442DF-3E5B-4EB2-8F4F-F1C6B8553DCE}"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5767C-4B07-4739-AB4C-7BC7D68A3881}" type="slidenum">
              <a:rPr lang="en-US" smtClean="0"/>
              <a:t>‹#›</a:t>
            </a:fld>
            <a:endParaRPr lang="en-US"/>
          </a:p>
        </p:txBody>
      </p:sp>
    </p:spTree>
    <p:extLst>
      <p:ext uri="{BB962C8B-B14F-4D97-AF65-F5344CB8AC3E}">
        <p14:creationId xmlns:p14="http://schemas.microsoft.com/office/powerpoint/2010/main" val="311404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442DF-3E5B-4EB2-8F4F-F1C6B8553DCE}"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5767C-4B07-4739-AB4C-7BC7D68A3881}" type="slidenum">
              <a:rPr lang="en-US" smtClean="0"/>
              <a:t>‹#›</a:t>
            </a:fld>
            <a:endParaRPr lang="en-US"/>
          </a:p>
        </p:txBody>
      </p:sp>
    </p:spTree>
    <p:extLst>
      <p:ext uri="{BB962C8B-B14F-4D97-AF65-F5344CB8AC3E}">
        <p14:creationId xmlns:p14="http://schemas.microsoft.com/office/powerpoint/2010/main" val="114810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2442DF-3E5B-4EB2-8F4F-F1C6B8553DCE}"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5767C-4B07-4739-AB4C-7BC7D68A3881}" type="slidenum">
              <a:rPr lang="en-US" smtClean="0"/>
              <a:t>‹#›</a:t>
            </a:fld>
            <a:endParaRPr lang="en-US"/>
          </a:p>
        </p:txBody>
      </p:sp>
    </p:spTree>
    <p:extLst>
      <p:ext uri="{BB962C8B-B14F-4D97-AF65-F5344CB8AC3E}">
        <p14:creationId xmlns:p14="http://schemas.microsoft.com/office/powerpoint/2010/main" val="83025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2442DF-3E5B-4EB2-8F4F-F1C6B8553DCE}" type="datetimeFigureOut">
              <a:rPr lang="en-US" smtClean="0"/>
              <a:t>9/5/23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5767C-4B07-4739-AB4C-7BC7D68A3881}" type="slidenum">
              <a:rPr lang="en-US" smtClean="0"/>
              <a:t>‹#›</a:t>
            </a:fld>
            <a:endParaRPr lang="en-US"/>
          </a:p>
        </p:txBody>
      </p:sp>
    </p:spTree>
    <p:extLst>
      <p:ext uri="{BB962C8B-B14F-4D97-AF65-F5344CB8AC3E}">
        <p14:creationId xmlns:p14="http://schemas.microsoft.com/office/powerpoint/2010/main" val="395402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2442DF-3E5B-4EB2-8F4F-F1C6B8553DCE}" type="datetimeFigureOut">
              <a:rPr lang="en-US" smtClean="0"/>
              <a:t>9/5/23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5767C-4B07-4739-AB4C-7BC7D68A3881}" type="slidenum">
              <a:rPr lang="en-US" smtClean="0"/>
              <a:t>‹#›</a:t>
            </a:fld>
            <a:endParaRPr lang="en-US"/>
          </a:p>
        </p:txBody>
      </p:sp>
    </p:spTree>
    <p:extLst>
      <p:ext uri="{BB962C8B-B14F-4D97-AF65-F5344CB8AC3E}">
        <p14:creationId xmlns:p14="http://schemas.microsoft.com/office/powerpoint/2010/main" val="62970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2442DF-3E5B-4EB2-8F4F-F1C6B8553DCE}" type="datetimeFigureOut">
              <a:rPr lang="en-US" smtClean="0"/>
              <a:t>9/5/23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5767C-4B07-4739-AB4C-7BC7D68A3881}" type="slidenum">
              <a:rPr lang="en-US" smtClean="0"/>
              <a:t>‹#›</a:t>
            </a:fld>
            <a:endParaRPr lang="en-US"/>
          </a:p>
        </p:txBody>
      </p:sp>
    </p:spTree>
    <p:extLst>
      <p:ext uri="{BB962C8B-B14F-4D97-AF65-F5344CB8AC3E}">
        <p14:creationId xmlns:p14="http://schemas.microsoft.com/office/powerpoint/2010/main" val="3612169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442DF-3E5B-4EB2-8F4F-F1C6B8553DCE}" type="datetimeFigureOut">
              <a:rPr lang="en-US" smtClean="0"/>
              <a:t>9/5/23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5767C-4B07-4739-AB4C-7BC7D68A3881}" type="slidenum">
              <a:rPr lang="en-US" smtClean="0"/>
              <a:t>‹#›</a:t>
            </a:fld>
            <a:endParaRPr lang="en-US"/>
          </a:p>
        </p:txBody>
      </p:sp>
    </p:spTree>
    <p:extLst>
      <p:ext uri="{BB962C8B-B14F-4D97-AF65-F5344CB8AC3E}">
        <p14:creationId xmlns:p14="http://schemas.microsoft.com/office/powerpoint/2010/main" val="244630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2442DF-3E5B-4EB2-8F4F-F1C6B8553DCE}" type="datetimeFigureOut">
              <a:rPr lang="en-US" smtClean="0"/>
              <a:t>9/5/23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5767C-4B07-4739-AB4C-7BC7D68A3881}" type="slidenum">
              <a:rPr lang="en-US" smtClean="0"/>
              <a:t>‹#›</a:t>
            </a:fld>
            <a:endParaRPr lang="en-US"/>
          </a:p>
        </p:txBody>
      </p:sp>
    </p:spTree>
    <p:extLst>
      <p:ext uri="{BB962C8B-B14F-4D97-AF65-F5344CB8AC3E}">
        <p14:creationId xmlns:p14="http://schemas.microsoft.com/office/powerpoint/2010/main" val="98732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2442DF-3E5B-4EB2-8F4F-F1C6B8553DCE}" type="datetimeFigureOut">
              <a:rPr lang="en-US" smtClean="0"/>
              <a:t>9/5/23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5767C-4B07-4739-AB4C-7BC7D68A3881}" type="slidenum">
              <a:rPr lang="en-US" smtClean="0"/>
              <a:t>‹#›</a:t>
            </a:fld>
            <a:endParaRPr lang="en-US"/>
          </a:p>
        </p:txBody>
      </p:sp>
    </p:spTree>
    <p:extLst>
      <p:ext uri="{BB962C8B-B14F-4D97-AF65-F5344CB8AC3E}">
        <p14:creationId xmlns:p14="http://schemas.microsoft.com/office/powerpoint/2010/main" val="324045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442DF-3E5B-4EB2-8F4F-F1C6B8553DCE}" type="datetimeFigureOut">
              <a:rPr lang="en-US" smtClean="0"/>
              <a:t>9/5/23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5767C-4B07-4739-AB4C-7BC7D68A3881}" type="slidenum">
              <a:rPr lang="en-US" smtClean="0"/>
              <a:t>‹#›</a:t>
            </a:fld>
            <a:endParaRPr lang="en-US"/>
          </a:p>
        </p:txBody>
      </p:sp>
    </p:spTree>
    <p:extLst>
      <p:ext uri="{BB962C8B-B14F-4D97-AF65-F5344CB8AC3E}">
        <p14:creationId xmlns:p14="http://schemas.microsoft.com/office/powerpoint/2010/main" val="109899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aamc.org/professional-development/affinity-groups/gfa/faculty-vitae/preparing-your-curriculum-vita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faculty.uams.edu/development/promotion-and-tenure/"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faculty.uams.edu/wp-content/uploads/sites/112/2017/06/2019-PT-Guidelines-procedural-revision.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304" y="1872860"/>
            <a:ext cx="11429999" cy="2387600"/>
          </a:xfrm>
        </p:spPr>
        <p:txBody>
          <a:bodyPr>
            <a:normAutofit fontScale="90000"/>
          </a:bodyPr>
          <a:lstStyle/>
          <a:p>
            <a:r>
              <a:rPr lang="en-US" b="1" dirty="0"/>
              <a:t>Junior Faculty P&amp;T Prep Series</a:t>
            </a:r>
            <a:br>
              <a:rPr lang="en-US" b="1" dirty="0"/>
            </a:br>
            <a:br>
              <a:rPr lang="en-US" b="1" dirty="0"/>
            </a:br>
            <a:r>
              <a:rPr lang="en-US" sz="4400" b="1" dirty="0"/>
              <a:t>Documenting Your Leadership/Administration/Service Efforts</a:t>
            </a:r>
            <a:br>
              <a:rPr lang="en-US" sz="4400" b="1" dirty="0"/>
            </a:br>
            <a:r>
              <a:rPr lang="en-US" sz="4400" b="1" dirty="0"/>
              <a:t>In a Way that Counts</a:t>
            </a:r>
            <a:br>
              <a:rPr lang="en-US" sz="4400" b="1" dirty="0"/>
            </a:br>
            <a:br>
              <a:rPr lang="en-US" sz="4400" b="1" dirty="0"/>
            </a:br>
            <a:endParaRPr lang="en-US" sz="2700" b="1" dirty="0"/>
          </a:p>
        </p:txBody>
      </p:sp>
      <p:sp>
        <p:nvSpPr>
          <p:cNvPr id="3" name="Subtitle 2"/>
          <p:cNvSpPr>
            <a:spLocks noGrp="1"/>
          </p:cNvSpPr>
          <p:nvPr>
            <p:ph type="subTitle" idx="1"/>
          </p:nvPr>
        </p:nvSpPr>
        <p:spPr>
          <a:xfrm>
            <a:off x="1653397" y="4786188"/>
            <a:ext cx="9144000" cy="1655762"/>
          </a:xfrm>
        </p:spPr>
        <p:txBody>
          <a:bodyPr>
            <a:normAutofit lnSpcReduction="10000"/>
          </a:bodyPr>
          <a:lstStyle/>
          <a:p>
            <a:r>
              <a:rPr lang="en-US" sz="3200" dirty="0"/>
              <a:t>Wendy L. Ward, PhD </a:t>
            </a:r>
          </a:p>
          <a:p>
            <a:r>
              <a:rPr lang="en-US" sz="3200" dirty="0"/>
              <a:t>And </a:t>
            </a:r>
          </a:p>
          <a:p>
            <a:r>
              <a:rPr lang="en-US" sz="3200" dirty="0"/>
              <a:t>Rachel Stafford, PharmD</a:t>
            </a:r>
            <a:endParaRPr lang="en-US" dirty="0"/>
          </a:p>
        </p:txBody>
      </p:sp>
    </p:spTree>
    <p:extLst>
      <p:ext uri="{BB962C8B-B14F-4D97-AF65-F5344CB8AC3E}">
        <p14:creationId xmlns:p14="http://schemas.microsoft.com/office/powerpoint/2010/main" val="102945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Activities</a:t>
            </a:r>
            <a:br>
              <a:rPr lang="en-US" dirty="0"/>
            </a:br>
            <a:r>
              <a:rPr lang="en-US" sz="3600" dirty="0"/>
              <a:t>Associate to Full</a:t>
            </a:r>
            <a:endParaRPr lang="en-US" dirty="0"/>
          </a:p>
        </p:txBody>
      </p:sp>
      <p:sp>
        <p:nvSpPr>
          <p:cNvPr id="3" name="Content Placeholder 2"/>
          <p:cNvSpPr>
            <a:spLocks noGrp="1"/>
          </p:cNvSpPr>
          <p:nvPr>
            <p:ph idx="1"/>
          </p:nvPr>
        </p:nvSpPr>
        <p:spPr>
          <a:xfrm>
            <a:off x="838200" y="2032659"/>
            <a:ext cx="10515600" cy="4351338"/>
          </a:xfrm>
        </p:spPr>
        <p:txBody>
          <a:bodyPr/>
          <a:lstStyle/>
          <a:p>
            <a:r>
              <a:rPr lang="en-US" dirty="0"/>
              <a:t>Leadership in department, institution</a:t>
            </a:r>
          </a:p>
          <a:p>
            <a:r>
              <a:rPr lang="en-US" dirty="0"/>
              <a:t>Leadership, service or committee work for regional, national or international professional organizations</a:t>
            </a:r>
          </a:p>
          <a:p>
            <a:r>
              <a:rPr lang="en-US" dirty="0"/>
              <a:t>Study section chair</a:t>
            </a:r>
          </a:p>
          <a:p>
            <a:r>
              <a:rPr lang="en-US" dirty="0"/>
              <a:t>External advisory committee</a:t>
            </a:r>
          </a:p>
          <a:p>
            <a:r>
              <a:rPr lang="en-US" dirty="0"/>
              <a:t>Long-standing leadership in major courses and/or leadership ≥ college level</a:t>
            </a:r>
          </a:p>
          <a:p>
            <a:r>
              <a:rPr lang="en-US" dirty="0"/>
              <a:t>Sustained community service that fosters health</a:t>
            </a:r>
          </a:p>
        </p:txBody>
      </p:sp>
    </p:spTree>
    <p:extLst>
      <p:ext uri="{BB962C8B-B14F-4D97-AF65-F5344CB8AC3E}">
        <p14:creationId xmlns:p14="http://schemas.microsoft.com/office/powerpoint/2010/main" val="394429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805" y="792849"/>
            <a:ext cx="9144000" cy="2387600"/>
          </a:xfrm>
        </p:spPr>
        <p:txBody>
          <a:bodyPr/>
          <a:lstStyle/>
          <a:p>
            <a:r>
              <a:rPr lang="en-US" dirty="0"/>
              <a:t>How to document</a:t>
            </a:r>
          </a:p>
        </p:txBody>
      </p:sp>
      <p:sp>
        <p:nvSpPr>
          <p:cNvPr id="3" name="Subtitle 2"/>
          <p:cNvSpPr>
            <a:spLocks noGrp="1"/>
          </p:cNvSpPr>
          <p:nvPr>
            <p:ph type="subTitle" idx="1"/>
          </p:nvPr>
        </p:nvSpPr>
        <p:spPr/>
        <p:txBody>
          <a:bodyPr>
            <a:normAutofit lnSpcReduction="10000"/>
          </a:bodyPr>
          <a:lstStyle/>
          <a:p>
            <a:endParaRPr lang="en-US" dirty="0"/>
          </a:p>
          <a:p>
            <a:r>
              <a:rPr lang="en-US" b="1" dirty="0"/>
              <a:t>Rachel Stafford, PharmD</a:t>
            </a:r>
          </a:p>
          <a:p>
            <a:r>
              <a:rPr lang="en-US" dirty="0"/>
              <a:t>Examples are available at </a:t>
            </a:r>
          </a:p>
          <a:p>
            <a:r>
              <a:rPr lang="en-US" dirty="0"/>
              <a:t>Https://promotiontenure.uams.edu/SampleMain.aspx?cid=2</a:t>
            </a:r>
          </a:p>
        </p:txBody>
      </p:sp>
    </p:spTree>
    <p:extLst>
      <p:ext uri="{BB962C8B-B14F-4D97-AF65-F5344CB8AC3E}">
        <p14:creationId xmlns:p14="http://schemas.microsoft.com/office/powerpoint/2010/main" val="359125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E30C-6FFA-4DC4-5133-3C77E68B53A8}"/>
              </a:ext>
            </a:extLst>
          </p:cNvPr>
          <p:cNvSpPr>
            <a:spLocks noGrp="1"/>
          </p:cNvSpPr>
          <p:nvPr>
            <p:ph type="title"/>
          </p:nvPr>
        </p:nvSpPr>
        <p:spPr>
          <a:xfrm>
            <a:off x="838200" y="325438"/>
            <a:ext cx="10515600" cy="1325563"/>
          </a:xfrm>
        </p:spPr>
        <p:txBody>
          <a:bodyPr/>
          <a:lstStyle/>
          <a:p>
            <a:pPr algn="ctr"/>
            <a:r>
              <a:rPr lang="en-US" dirty="0"/>
              <a:t>Keeping Track of Documents</a:t>
            </a:r>
          </a:p>
        </p:txBody>
      </p:sp>
      <p:sp>
        <p:nvSpPr>
          <p:cNvPr id="3" name="Content Placeholder 2">
            <a:extLst>
              <a:ext uri="{FF2B5EF4-FFF2-40B4-BE49-F238E27FC236}">
                <a16:creationId xmlns:a16="http://schemas.microsoft.com/office/drawing/2014/main" id="{EC773DBA-33F1-012D-010F-51AAFE68A334}"/>
              </a:ext>
            </a:extLst>
          </p:cNvPr>
          <p:cNvSpPr>
            <a:spLocks noGrp="1"/>
          </p:cNvSpPr>
          <p:nvPr>
            <p:ph idx="1"/>
          </p:nvPr>
        </p:nvSpPr>
        <p:spPr>
          <a:xfrm>
            <a:off x="1007679" y="1447253"/>
            <a:ext cx="10176641" cy="4351338"/>
          </a:xfrm>
        </p:spPr>
        <p:txBody>
          <a:bodyPr/>
          <a:lstStyle/>
          <a:p>
            <a:r>
              <a:rPr lang="en-US"/>
              <a:t>Virtual or actual folders for each section of packet</a:t>
            </a:r>
          </a:p>
          <a:p>
            <a:r>
              <a:rPr lang="en-US"/>
              <a:t>Create now and update CVs quarterly</a:t>
            </a:r>
          </a:p>
          <a:p>
            <a:r>
              <a:rPr lang="en-US"/>
              <a:t>Keep annual faculty reviews to pull information from</a:t>
            </a:r>
          </a:p>
          <a:p>
            <a:pPr marL="0" indent="0">
              <a:buNone/>
            </a:pPr>
            <a:endParaRPr lang="en-US"/>
          </a:p>
          <a:p>
            <a:pPr marL="0" indent="0">
              <a:buNone/>
            </a:pPr>
            <a:endParaRPr lang="en-US" dirty="0"/>
          </a:p>
        </p:txBody>
      </p:sp>
      <p:pic>
        <p:nvPicPr>
          <p:cNvPr id="5" name="Picture 4" descr="A list of activities&#10;&#10;Description automatically generated">
            <a:extLst>
              <a:ext uri="{FF2B5EF4-FFF2-40B4-BE49-F238E27FC236}">
                <a16:creationId xmlns:a16="http://schemas.microsoft.com/office/drawing/2014/main" id="{15C0F043-F741-2441-B4AF-6BF15E1D3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51" y="3405899"/>
            <a:ext cx="6837043" cy="2655956"/>
          </a:xfrm>
          <a:prstGeom prst="rect">
            <a:avLst/>
          </a:prstGeom>
        </p:spPr>
      </p:pic>
      <p:sp>
        <p:nvSpPr>
          <p:cNvPr id="7" name="TextBox 6">
            <a:extLst>
              <a:ext uri="{FF2B5EF4-FFF2-40B4-BE49-F238E27FC236}">
                <a16:creationId xmlns:a16="http://schemas.microsoft.com/office/drawing/2014/main" id="{AFC18B83-88AC-BC91-FFB3-C7F47B333375}"/>
              </a:ext>
            </a:extLst>
          </p:cNvPr>
          <p:cNvSpPr txBox="1"/>
          <p:nvPr/>
        </p:nvSpPr>
        <p:spPr>
          <a:xfrm>
            <a:off x="7594381" y="4075414"/>
            <a:ext cx="3405352" cy="1477328"/>
          </a:xfrm>
          <a:prstGeom prst="rect">
            <a:avLst/>
          </a:prstGeom>
          <a:noFill/>
        </p:spPr>
        <p:txBody>
          <a:bodyPr wrap="square">
            <a:spAutoFit/>
          </a:bodyPr>
          <a:lstStyle/>
          <a:p>
            <a:pPr marL="0" indent="0">
              <a:buNone/>
            </a:pPr>
            <a:r>
              <a:rPr lang="en-US" dirty="0">
                <a:hlinkClick r:id="rId4"/>
              </a:rPr>
              <a:t>https://www.aamc.org/professional-development/affinity-groups/gfa/faculty-vitae/preparing-your-curriculum-vitae</a:t>
            </a:r>
            <a:r>
              <a:rPr lang="en-US" dirty="0"/>
              <a:t> </a:t>
            </a:r>
          </a:p>
        </p:txBody>
      </p:sp>
      <p:pic>
        <p:nvPicPr>
          <p:cNvPr id="9" name="Picture 8" descr="A screenshot of a computer&#10;&#10;Description automatically generated">
            <a:extLst>
              <a:ext uri="{FF2B5EF4-FFF2-40B4-BE49-F238E27FC236}">
                <a16:creationId xmlns:a16="http://schemas.microsoft.com/office/drawing/2014/main" id="{7013F340-3068-3F4C-8E0E-6AF9157DE0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9897" y="958330"/>
            <a:ext cx="2286000" cy="2476500"/>
          </a:xfrm>
          <a:prstGeom prst="rect">
            <a:avLst/>
          </a:prstGeom>
        </p:spPr>
      </p:pic>
    </p:spTree>
    <p:extLst>
      <p:ext uri="{BB962C8B-B14F-4D97-AF65-F5344CB8AC3E}">
        <p14:creationId xmlns:p14="http://schemas.microsoft.com/office/powerpoint/2010/main" val="118658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2763"/>
            <a:ext cx="9144000" cy="1263028"/>
          </a:xfrm>
        </p:spPr>
        <p:txBody>
          <a:bodyPr>
            <a:normAutofit fontScale="90000"/>
          </a:bodyPr>
          <a:lstStyle/>
          <a:p>
            <a:r>
              <a:rPr lang="en-US" dirty="0"/>
              <a:t>“The 3 C’s”</a:t>
            </a:r>
            <a:br>
              <a:rPr lang="en-US" dirty="0"/>
            </a:br>
            <a:r>
              <a:rPr lang="en-US" dirty="0"/>
              <a:t>Clear, Concise, Complete</a:t>
            </a:r>
          </a:p>
        </p:txBody>
      </p:sp>
      <p:sp>
        <p:nvSpPr>
          <p:cNvPr id="3" name="Subtitle 2"/>
          <p:cNvSpPr>
            <a:spLocks noGrp="1"/>
          </p:cNvSpPr>
          <p:nvPr>
            <p:ph type="subTitle" idx="1"/>
          </p:nvPr>
        </p:nvSpPr>
        <p:spPr/>
        <p:txBody>
          <a:bodyPr/>
          <a:lstStyle/>
          <a:p>
            <a:endParaRPr lang="en-US"/>
          </a:p>
        </p:txBody>
      </p:sp>
      <p:pic>
        <p:nvPicPr>
          <p:cNvPr id="5" name="Picture 4" descr="A close-up of a document&#10;&#10;Description automatically generated">
            <a:extLst>
              <a:ext uri="{FF2B5EF4-FFF2-40B4-BE49-F238E27FC236}">
                <a16:creationId xmlns:a16="http://schemas.microsoft.com/office/drawing/2014/main" id="{0E2210B4-B695-00FB-93E9-70F11DF37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90" y="1714714"/>
            <a:ext cx="10514413" cy="2387600"/>
          </a:xfrm>
          <a:prstGeom prst="rect">
            <a:avLst/>
          </a:prstGeom>
        </p:spPr>
      </p:pic>
      <p:grpSp>
        <p:nvGrpSpPr>
          <p:cNvPr id="10" name="Group 9">
            <a:extLst>
              <a:ext uri="{FF2B5EF4-FFF2-40B4-BE49-F238E27FC236}">
                <a16:creationId xmlns:a16="http://schemas.microsoft.com/office/drawing/2014/main" id="{5B72BBB9-31F1-71FF-0973-0AB626BFD2BC}"/>
              </a:ext>
            </a:extLst>
          </p:cNvPr>
          <p:cNvGrpSpPr/>
          <p:nvPr/>
        </p:nvGrpSpPr>
        <p:grpSpPr>
          <a:xfrm>
            <a:off x="1237385" y="4102314"/>
            <a:ext cx="10116622" cy="3245298"/>
            <a:chOff x="1741557" y="4344827"/>
            <a:chExt cx="7801113" cy="2502509"/>
          </a:xfrm>
        </p:grpSpPr>
        <p:pic>
          <p:nvPicPr>
            <p:cNvPr id="7" name="Picture 6" descr="A close-up of a document&#10;&#10;Description automatically generated">
              <a:extLst>
                <a:ext uri="{FF2B5EF4-FFF2-40B4-BE49-F238E27FC236}">
                  <a16:creationId xmlns:a16="http://schemas.microsoft.com/office/drawing/2014/main" id="{E74C0DAE-A6A2-BB10-A648-16D8216E1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0270" y="4730598"/>
              <a:ext cx="7772400" cy="2116738"/>
            </a:xfrm>
            <a:prstGeom prst="rect">
              <a:avLst/>
            </a:prstGeom>
          </p:spPr>
        </p:pic>
        <p:pic>
          <p:nvPicPr>
            <p:cNvPr id="9" name="Picture 8">
              <a:extLst>
                <a:ext uri="{FF2B5EF4-FFF2-40B4-BE49-F238E27FC236}">
                  <a16:creationId xmlns:a16="http://schemas.microsoft.com/office/drawing/2014/main" id="{33DCD0C9-C2BD-DEAD-5081-CECDB5E93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1557" y="4344827"/>
              <a:ext cx="7772400" cy="441046"/>
            </a:xfrm>
            <a:prstGeom prst="rect">
              <a:avLst/>
            </a:prstGeom>
          </p:spPr>
        </p:pic>
      </p:grpSp>
    </p:spTree>
    <p:extLst>
      <p:ext uri="{BB962C8B-B14F-4D97-AF65-F5344CB8AC3E}">
        <p14:creationId xmlns:p14="http://schemas.microsoft.com/office/powerpoint/2010/main" val="220061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 vs. Paragraphs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0632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66352" y="766119"/>
            <a:ext cx="5035852" cy="6688781"/>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94964" y="803875"/>
            <a:ext cx="6076435" cy="7439319"/>
          </a:xfrm>
        </p:spPr>
      </p:pic>
      <p:sp>
        <p:nvSpPr>
          <p:cNvPr id="7" name="TextBox 6"/>
          <p:cNvSpPr txBox="1"/>
          <p:nvPr/>
        </p:nvSpPr>
        <p:spPr>
          <a:xfrm>
            <a:off x="2234582" y="396787"/>
            <a:ext cx="1499257" cy="369332"/>
          </a:xfrm>
          <a:prstGeom prst="rect">
            <a:avLst/>
          </a:prstGeom>
          <a:noFill/>
        </p:spPr>
        <p:txBody>
          <a:bodyPr wrap="none" rtlCol="0">
            <a:spAutoFit/>
          </a:bodyPr>
          <a:lstStyle/>
          <a:p>
            <a:r>
              <a:rPr lang="en-US" dirty="0"/>
              <a:t>Basic Scientist</a:t>
            </a:r>
          </a:p>
        </p:txBody>
      </p:sp>
      <p:sp>
        <p:nvSpPr>
          <p:cNvPr id="8" name="TextBox 7"/>
          <p:cNvSpPr txBox="1"/>
          <p:nvPr/>
        </p:nvSpPr>
        <p:spPr>
          <a:xfrm>
            <a:off x="8211133" y="434543"/>
            <a:ext cx="1819024" cy="369332"/>
          </a:xfrm>
          <a:prstGeom prst="rect">
            <a:avLst/>
          </a:prstGeom>
          <a:noFill/>
        </p:spPr>
        <p:txBody>
          <a:bodyPr wrap="none" rtlCol="0">
            <a:spAutoFit/>
          </a:bodyPr>
          <a:lstStyle/>
          <a:p>
            <a:r>
              <a:rPr lang="en-US" dirty="0"/>
              <a:t>Clinical Attending</a:t>
            </a:r>
          </a:p>
        </p:txBody>
      </p:sp>
    </p:spTree>
    <p:extLst>
      <p:ext uri="{BB962C8B-B14F-4D97-AF65-F5344CB8AC3E}">
        <p14:creationId xmlns:p14="http://schemas.microsoft.com/office/powerpoint/2010/main" val="409814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Completeness</a:t>
            </a:r>
          </a:p>
        </p:txBody>
      </p:sp>
      <p:sp>
        <p:nvSpPr>
          <p:cNvPr id="3" name="Content Placeholder 2"/>
          <p:cNvSpPr>
            <a:spLocks noGrp="1"/>
          </p:cNvSpPr>
          <p:nvPr>
            <p:ph idx="1"/>
          </p:nvPr>
        </p:nvSpPr>
        <p:spPr/>
        <p:txBody>
          <a:bodyPr/>
          <a:lstStyle/>
          <a:p>
            <a:r>
              <a:rPr lang="en-US" dirty="0"/>
              <a:t>Name of the activity</a:t>
            </a:r>
          </a:p>
          <a:p>
            <a:r>
              <a:rPr lang="en-US" dirty="0"/>
              <a:t>Nature of the activity</a:t>
            </a:r>
          </a:p>
          <a:p>
            <a:r>
              <a:rPr lang="en-US" dirty="0"/>
              <a:t>How you contribute to the activity</a:t>
            </a:r>
          </a:p>
          <a:p>
            <a:r>
              <a:rPr lang="en-US" dirty="0"/>
              <a:t>How much time you spend on the activity</a:t>
            </a:r>
          </a:p>
          <a:p>
            <a:pPr marL="0" indent="0">
              <a:buNone/>
            </a:pPr>
            <a:endParaRPr lang="en-US" dirty="0"/>
          </a:p>
        </p:txBody>
      </p:sp>
    </p:spTree>
    <p:extLst>
      <p:ext uri="{BB962C8B-B14F-4D97-AF65-F5344CB8AC3E}">
        <p14:creationId xmlns:p14="http://schemas.microsoft.com/office/powerpoint/2010/main" val="99473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6154-E82F-F279-9F89-559C86A5BFAC}"/>
              </a:ext>
            </a:extLst>
          </p:cNvPr>
          <p:cNvSpPr>
            <a:spLocks noGrp="1"/>
          </p:cNvSpPr>
          <p:nvPr>
            <p:ph type="title"/>
          </p:nvPr>
        </p:nvSpPr>
        <p:spPr>
          <a:xfrm>
            <a:off x="5976730" y="365125"/>
            <a:ext cx="5751444" cy="1325563"/>
          </a:xfrm>
        </p:spPr>
        <p:txBody>
          <a:bodyPr>
            <a:normAutofit fontScale="90000"/>
          </a:bodyPr>
          <a:lstStyle/>
          <a:p>
            <a:r>
              <a:rPr lang="en-US" dirty="0"/>
              <a:t>Organize your leadership/administrative/service section</a:t>
            </a:r>
          </a:p>
        </p:txBody>
      </p:sp>
      <p:sp>
        <p:nvSpPr>
          <p:cNvPr id="3" name="Content Placeholder 2">
            <a:extLst>
              <a:ext uri="{FF2B5EF4-FFF2-40B4-BE49-F238E27FC236}">
                <a16:creationId xmlns:a16="http://schemas.microsoft.com/office/drawing/2014/main" id="{F4C8A36B-B7A1-32BF-2643-EDFC3AD6D3B2}"/>
              </a:ext>
            </a:extLst>
          </p:cNvPr>
          <p:cNvSpPr>
            <a:spLocks noGrp="1"/>
          </p:cNvSpPr>
          <p:nvPr>
            <p:ph idx="1"/>
          </p:nvPr>
        </p:nvSpPr>
        <p:spPr>
          <a:xfrm>
            <a:off x="5976730" y="2141537"/>
            <a:ext cx="5377070" cy="4351338"/>
          </a:xfrm>
        </p:spPr>
        <p:txBody>
          <a:bodyPr/>
          <a:lstStyle/>
          <a:p>
            <a:r>
              <a:rPr lang="en-US" dirty="0"/>
              <a:t>National/International</a:t>
            </a:r>
          </a:p>
          <a:p>
            <a:r>
              <a:rPr lang="en-US" dirty="0"/>
              <a:t>Regional/State</a:t>
            </a:r>
          </a:p>
          <a:p>
            <a:r>
              <a:rPr lang="en-US" dirty="0"/>
              <a:t>Institutional--UAMS</a:t>
            </a:r>
          </a:p>
          <a:p>
            <a:r>
              <a:rPr lang="en-US" dirty="0"/>
              <a:t>College</a:t>
            </a:r>
          </a:p>
          <a:p>
            <a:r>
              <a:rPr lang="en-US" dirty="0"/>
              <a:t>Department/Division</a:t>
            </a:r>
          </a:p>
          <a:p>
            <a:r>
              <a:rPr lang="en-US" dirty="0"/>
              <a:t>Section/Unit/Team </a:t>
            </a:r>
          </a:p>
        </p:txBody>
      </p:sp>
      <p:pic>
        <p:nvPicPr>
          <p:cNvPr id="4" name="Picture 3" descr="A table of contents with text&#10;&#10;Description automatically generated">
            <a:extLst>
              <a:ext uri="{FF2B5EF4-FFF2-40B4-BE49-F238E27FC236}">
                <a16:creationId xmlns:a16="http://schemas.microsoft.com/office/drawing/2014/main" id="{F5682153-9E81-B284-67F7-C508602AD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87" y="242410"/>
            <a:ext cx="5284303" cy="6615589"/>
          </a:xfrm>
          <a:prstGeom prst="rect">
            <a:avLst/>
          </a:prstGeom>
        </p:spPr>
      </p:pic>
    </p:spTree>
    <p:extLst>
      <p:ext uri="{BB962C8B-B14F-4D97-AF65-F5344CB8AC3E}">
        <p14:creationId xmlns:p14="http://schemas.microsoft.com/office/powerpoint/2010/main" val="261498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2" y="365125"/>
            <a:ext cx="11664778" cy="1325563"/>
          </a:xfrm>
        </p:spPr>
        <p:txBody>
          <a:bodyPr>
            <a:normAutofit fontScale="90000"/>
          </a:bodyPr>
          <a:lstStyle/>
          <a:p>
            <a:pPr algn="ctr"/>
            <a:r>
              <a:rPr lang="en-US" dirty="0"/>
              <a:t>Common Mistakes </a:t>
            </a:r>
            <a:br>
              <a:rPr lang="en-US" dirty="0"/>
            </a:br>
            <a:r>
              <a:rPr lang="en-US" sz="4000" dirty="0"/>
              <a:t>Example 3: Not enough details describing committee work</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5117"/>
          <a:stretch/>
        </p:blipFill>
        <p:spPr>
          <a:xfrm>
            <a:off x="3697908" y="1690688"/>
            <a:ext cx="4238244" cy="2199387"/>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5738"/>
          <a:stretch/>
        </p:blipFill>
        <p:spPr>
          <a:xfrm>
            <a:off x="4157162" y="3890075"/>
            <a:ext cx="5303520" cy="2593586"/>
          </a:xfrm>
          <a:prstGeom prst="rect">
            <a:avLst/>
          </a:prstGeom>
        </p:spPr>
      </p:pic>
    </p:spTree>
    <p:extLst>
      <p:ext uri="{BB962C8B-B14F-4D97-AF65-F5344CB8AC3E}">
        <p14:creationId xmlns:p14="http://schemas.microsoft.com/office/powerpoint/2010/main" val="366315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8588" b="32330"/>
          <a:stretch/>
        </p:blipFill>
        <p:spPr>
          <a:xfrm>
            <a:off x="1797804" y="215450"/>
            <a:ext cx="8142050" cy="6324835"/>
          </a:xfrm>
          <a:prstGeom prst="rect">
            <a:avLst/>
          </a:prstGeom>
        </p:spPr>
      </p:pic>
    </p:spTree>
    <p:extLst>
      <p:ext uri="{BB962C8B-B14F-4D97-AF65-F5344CB8AC3E}">
        <p14:creationId xmlns:p14="http://schemas.microsoft.com/office/powerpoint/2010/main" val="91724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595" y="2427056"/>
            <a:ext cx="11429999" cy="2387600"/>
          </a:xfrm>
        </p:spPr>
        <p:txBody>
          <a:bodyPr>
            <a:normAutofit fontScale="90000"/>
          </a:bodyPr>
          <a:lstStyle/>
          <a:p>
            <a:r>
              <a:rPr lang="en-US" dirty="0"/>
              <a:t>How Important is</a:t>
            </a:r>
            <a:br>
              <a:rPr lang="en-US" dirty="0"/>
            </a:br>
            <a:br>
              <a:rPr lang="en-US" dirty="0"/>
            </a:br>
            <a:r>
              <a:rPr lang="en-US" dirty="0"/>
              <a:t>“Leadership &amp; Administrative Service”?</a:t>
            </a:r>
          </a:p>
        </p:txBody>
      </p:sp>
    </p:spTree>
    <p:extLst>
      <p:ext uri="{BB962C8B-B14F-4D97-AF65-F5344CB8AC3E}">
        <p14:creationId xmlns:p14="http://schemas.microsoft.com/office/powerpoint/2010/main" val="2317186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8A78-4C8C-32E6-B778-178353FC1C88}"/>
              </a:ext>
            </a:extLst>
          </p:cNvPr>
          <p:cNvSpPr>
            <a:spLocks noGrp="1"/>
          </p:cNvSpPr>
          <p:nvPr>
            <p:ph type="title"/>
          </p:nvPr>
        </p:nvSpPr>
        <p:spPr>
          <a:xfrm>
            <a:off x="666750" y="1825625"/>
            <a:ext cx="10515600" cy="1325563"/>
          </a:xfrm>
        </p:spPr>
        <p:txBody>
          <a:bodyPr>
            <a:normAutofit fontScale="90000"/>
          </a:bodyPr>
          <a:lstStyle/>
          <a:p>
            <a:pPr algn="ctr"/>
            <a:r>
              <a:rPr lang="en-US" dirty="0"/>
              <a:t>How do I get involved in Leadership/Administrative/Service?</a:t>
            </a:r>
            <a:br>
              <a:rPr lang="en-US" dirty="0"/>
            </a:br>
            <a:br>
              <a:rPr lang="en-US" dirty="0"/>
            </a:br>
            <a:r>
              <a:rPr lang="en-US" b="1" dirty="0"/>
              <a:t>Wendy L. Ward, PhD</a:t>
            </a:r>
          </a:p>
        </p:txBody>
      </p:sp>
    </p:spTree>
    <p:extLst>
      <p:ext uri="{BB962C8B-B14F-4D97-AF65-F5344CB8AC3E}">
        <p14:creationId xmlns:p14="http://schemas.microsoft.com/office/powerpoint/2010/main" val="2607482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292" y="2432822"/>
            <a:ext cx="10515600" cy="1325563"/>
          </a:xfrm>
        </p:spPr>
        <p:txBody>
          <a:bodyPr/>
          <a:lstStyle/>
          <a:p>
            <a:r>
              <a:rPr lang="en-US" dirty="0"/>
              <a:t>Ask your Department Chair which committees would be appropriate to join</a:t>
            </a:r>
          </a:p>
        </p:txBody>
      </p:sp>
    </p:spTree>
    <p:extLst>
      <p:ext uri="{BB962C8B-B14F-4D97-AF65-F5344CB8AC3E}">
        <p14:creationId xmlns:p14="http://schemas.microsoft.com/office/powerpoint/2010/main" val="266059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7101" y="354529"/>
            <a:ext cx="3804631" cy="369332"/>
          </a:xfrm>
          <a:prstGeom prst="rect">
            <a:avLst/>
          </a:prstGeom>
          <a:noFill/>
        </p:spPr>
        <p:txBody>
          <a:bodyPr wrap="none" rtlCol="0">
            <a:spAutoFit/>
          </a:bodyPr>
          <a:lstStyle/>
          <a:p>
            <a:r>
              <a:rPr lang="en-US" dirty="0"/>
              <a:t>https://faculty.uams.edu/committees/</a:t>
            </a:r>
          </a:p>
        </p:txBody>
      </p:sp>
      <p:pic>
        <p:nvPicPr>
          <p:cNvPr id="4" name="Picture 3"/>
          <p:cNvPicPr>
            <a:picLocks noChangeAspect="1"/>
          </p:cNvPicPr>
          <p:nvPr/>
        </p:nvPicPr>
        <p:blipFill>
          <a:blip r:embed="rId2"/>
          <a:stretch>
            <a:fillRect/>
          </a:stretch>
        </p:blipFill>
        <p:spPr>
          <a:xfrm>
            <a:off x="461736" y="1021492"/>
            <a:ext cx="11355281" cy="4852085"/>
          </a:xfrm>
          <a:prstGeom prst="rect">
            <a:avLst/>
          </a:prstGeom>
        </p:spPr>
      </p:pic>
    </p:spTree>
    <p:extLst>
      <p:ext uri="{BB962C8B-B14F-4D97-AF65-F5344CB8AC3E}">
        <p14:creationId xmlns:p14="http://schemas.microsoft.com/office/powerpoint/2010/main" val="201592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4929" y="379529"/>
            <a:ext cx="10757549" cy="5831801"/>
          </a:xfrm>
          <a:prstGeom prst="rect">
            <a:avLst/>
          </a:prstGeom>
        </p:spPr>
      </p:pic>
    </p:spTree>
    <p:extLst>
      <p:ext uri="{BB962C8B-B14F-4D97-AF65-F5344CB8AC3E}">
        <p14:creationId xmlns:p14="http://schemas.microsoft.com/office/powerpoint/2010/main" val="1584027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6062" y="354226"/>
            <a:ext cx="10870057" cy="5840627"/>
          </a:xfrm>
          <a:prstGeom prst="rect">
            <a:avLst/>
          </a:prstGeom>
        </p:spPr>
      </p:pic>
    </p:spTree>
    <p:extLst>
      <p:ext uri="{BB962C8B-B14F-4D97-AF65-F5344CB8AC3E}">
        <p14:creationId xmlns:p14="http://schemas.microsoft.com/office/powerpoint/2010/main" val="3864437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72709-4A6C-9EE9-62D6-42C26303825F}"/>
              </a:ext>
            </a:extLst>
          </p:cNvPr>
          <p:cNvSpPr txBox="1"/>
          <p:nvPr/>
        </p:nvSpPr>
        <p:spPr>
          <a:xfrm>
            <a:off x="1219200" y="1638300"/>
            <a:ext cx="9429750" cy="2246769"/>
          </a:xfrm>
          <a:prstGeom prst="rect">
            <a:avLst/>
          </a:prstGeom>
          <a:noFill/>
        </p:spPr>
        <p:txBody>
          <a:bodyPr wrap="square" rtlCol="0">
            <a:spAutoFit/>
          </a:bodyPr>
          <a:lstStyle/>
          <a:p>
            <a:pPr algn="ctr"/>
            <a:r>
              <a:rPr lang="en-US" sz="3500" b="1" dirty="0"/>
              <a:t>Check P&amp;T guidelines for your College:</a:t>
            </a:r>
          </a:p>
          <a:p>
            <a:endParaRPr lang="en-US" sz="3500" b="1" dirty="0"/>
          </a:p>
          <a:p>
            <a:r>
              <a:rPr lang="en-US" sz="3500" b="1" dirty="0">
                <a:hlinkClick r:id="rId2"/>
              </a:rPr>
              <a:t>https://faculty.uams.edu/development/promotion-and-tenure/</a:t>
            </a:r>
            <a:r>
              <a:rPr lang="en-US" sz="3500" b="1" dirty="0"/>
              <a:t> </a:t>
            </a:r>
          </a:p>
        </p:txBody>
      </p:sp>
    </p:spTree>
    <p:extLst>
      <p:ext uri="{BB962C8B-B14F-4D97-AF65-F5344CB8AC3E}">
        <p14:creationId xmlns:p14="http://schemas.microsoft.com/office/powerpoint/2010/main" val="4081801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even Strategies for Handling Difficult Questions - What to Say When You  Don't Know the Answer - ProEdge Skills, Inc.">
            <a:extLst>
              <a:ext uri="{FF2B5EF4-FFF2-40B4-BE49-F238E27FC236}">
                <a16:creationId xmlns:a16="http://schemas.microsoft.com/office/drawing/2014/main" id="{6710D649-EE53-DC0A-AA00-610088768C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27572" y="805516"/>
            <a:ext cx="6536855" cy="40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40" y="348649"/>
            <a:ext cx="10900719" cy="1325563"/>
          </a:xfrm>
        </p:spPr>
        <p:txBody>
          <a:bodyPr/>
          <a:lstStyle/>
          <a:p>
            <a:pPr algn="ctr"/>
            <a:r>
              <a:rPr lang="en-US" dirty="0"/>
              <a:t>What should I be doing during the first 3 years?</a:t>
            </a:r>
          </a:p>
        </p:txBody>
      </p:sp>
      <p:sp>
        <p:nvSpPr>
          <p:cNvPr id="3" name="Content Placeholder 2"/>
          <p:cNvSpPr>
            <a:spLocks noGrp="1"/>
          </p:cNvSpPr>
          <p:nvPr>
            <p:ph idx="1"/>
          </p:nvPr>
        </p:nvSpPr>
        <p:spPr>
          <a:xfrm>
            <a:off x="838199" y="1674212"/>
            <a:ext cx="10708160" cy="4351338"/>
          </a:xfrm>
        </p:spPr>
        <p:txBody>
          <a:bodyPr>
            <a:normAutofit fontScale="92500"/>
          </a:bodyPr>
          <a:lstStyle/>
          <a:p>
            <a:r>
              <a:rPr lang="en-US" dirty="0"/>
              <a:t>Read the P&amp;T Guidelines 2 to 3 times a year</a:t>
            </a:r>
          </a:p>
          <a:p>
            <a:pPr lvl="1"/>
            <a:r>
              <a:rPr lang="en-US" dirty="0">
                <a:hlinkClick r:id="rId3"/>
              </a:rPr>
              <a:t>https://faculty.uams.edu/wp-content/uploads/sites/112/2017/06/2019-PT-Guidelines-procedural-revision.pdf</a:t>
            </a:r>
            <a:endParaRPr lang="en-US" dirty="0"/>
          </a:p>
          <a:p>
            <a:r>
              <a:rPr lang="en-US" dirty="0"/>
              <a:t>Keep necessary documentations such as teaching evaluations</a:t>
            </a:r>
          </a:p>
          <a:p>
            <a:r>
              <a:rPr lang="en-US" dirty="0"/>
              <a:t>Have a through CV review</a:t>
            </a:r>
          </a:p>
          <a:p>
            <a:pPr lvl="1"/>
            <a:r>
              <a:rPr lang="en-US" dirty="0"/>
              <a:t>Department</a:t>
            </a:r>
          </a:p>
          <a:p>
            <a:pPr lvl="1"/>
            <a:r>
              <a:rPr lang="en-US" dirty="0"/>
              <a:t>WFDC Mentoring Program</a:t>
            </a:r>
          </a:p>
          <a:p>
            <a:pPr lvl="2"/>
            <a:r>
              <a:rPr lang="en-US" dirty="0"/>
              <a:t> https://faculty.uams.edu/mentoring/#tab-1</a:t>
            </a:r>
          </a:p>
          <a:p>
            <a:pPr lvl="1"/>
            <a:r>
              <a:rPr lang="en-US" dirty="0"/>
              <a:t>Individual Request: Renee Bornemeier, MD Associate Dean of </a:t>
            </a:r>
            <a:r>
              <a:rPr lang="en-US" dirty="0" err="1"/>
              <a:t>Facult</a:t>
            </a:r>
            <a:r>
              <a:rPr lang="en-US" dirty="0"/>
              <a:t> Affairs, COM</a:t>
            </a:r>
          </a:p>
          <a:p>
            <a:pPr lvl="2"/>
            <a:r>
              <a:rPr lang="en-US" dirty="0"/>
              <a:t>BornemeierReneeA@uams.edu</a:t>
            </a:r>
          </a:p>
          <a:p>
            <a:r>
              <a:rPr lang="en-US" dirty="0"/>
              <a:t>Go to P&amp;T Workshops</a:t>
            </a:r>
          </a:p>
        </p:txBody>
      </p:sp>
    </p:spTree>
    <p:extLst>
      <p:ext uri="{BB962C8B-B14F-4D97-AF65-F5344CB8AC3E}">
        <p14:creationId xmlns:p14="http://schemas.microsoft.com/office/powerpoint/2010/main" val="203548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361" y="2884256"/>
            <a:ext cx="9144000" cy="2387600"/>
          </a:xfrm>
        </p:spPr>
        <p:txBody>
          <a:bodyPr>
            <a:noAutofit/>
          </a:bodyPr>
          <a:lstStyle/>
          <a:p>
            <a:r>
              <a:rPr lang="en-US" sz="3200" dirty="0"/>
              <a:t>* Leadership/Administrative/Service responsibilities are fundamental to the success of the College, and are fulfilled by faculty members who have established the foundations of their careers. Thus, newly appointed junior faculty may have little or no administrative service responsibilities. These duties will increase as their careers mature, including within the later years of appointment as Assistant Professor.</a:t>
            </a:r>
          </a:p>
        </p:txBody>
      </p:sp>
    </p:spTree>
    <p:extLst>
      <p:ext uri="{BB962C8B-B14F-4D97-AF65-F5344CB8AC3E}">
        <p14:creationId xmlns:p14="http://schemas.microsoft.com/office/powerpoint/2010/main" val="239697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465" y="1921434"/>
            <a:ext cx="11483546" cy="2387600"/>
          </a:xfrm>
        </p:spPr>
        <p:txBody>
          <a:bodyPr>
            <a:normAutofit fontScale="90000"/>
          </a:bodyPr>
          <a:lstStyle/>
          <a:p>
            <a:r>
              <a:rPr lang="en-US" dirty="0"/>
              <a:t>How much time are we expected</a:t>
            </a:r>
            <a:br>
              <a:rPr lang="en-US" dirty="0"/>
            </a:br>
            <a:r>
              <a:rPr lang="en-US" dirty="0"/>
              <a:t>to spend on</a:t>
            </a:r>
            <a:br>
              <a:rPr lang="en-US" dirty="0"/>
            </a:br>
            <a:r>
              <a:rPr lang="en-US" dirty="0"/>
              <a:t>“Leadership &amp; Administrative Service”?</a:t>
            </a:r>
          </a:p>
        </p:txBody>
      </p:sp>
    </p:spTree>
    <p:extLst>
      <p:ext uri="{BB962C8B-B14F-4D97-AF65-F5344CB8AC3E}">
        <p14:creationId xmlns:p14="http://schemas.microsoft.com/office/powerpoint/2010/main" val="24831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53" y="1538868"/>
            <a:ext cx="11644377" cy="3103998"/>
          </a:xfrm>
          <a:prstGeom prst="rect">
            <a:avLst/>
          </a:prstGeom>
        </p:spPr>
      </p:pic>
    </p:spTree>
    <p:extLst>
      <p:ext uri="{BB962C8B-B14F-4D97-AF65-F5344CB8AC3E}">
        <p14:creationId xmlns:p14="http://schemas.microsoft.com/office/powerpoint/2010/main" val="252205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42319"/>
            <a:ext cx="9144000" cy="2387600"/>
          </a:xfrm>
        </p:spPr>
        <p:txBody>
          <a:bodyPr>
            <a:normAutofit/>
          </a:bodyPr>
          <a:lstStyle/>
          <a:p>
            <a:r>
              <a:rPr lang="en-US" dirty="0"/>
              <a:t>Typically 1 to 4 hours per week, but can range.</a:t>
            </a:r>
          </a:p>
        </p:txBody>
      </p:sp>
      <p:sp>
        <p:nvSpPr>
          <p:cNvPr id="3" name="Subtitle 2"/>
          <p:cNvSpPr>
            <a:spLocks noGrp="1"/>
          </p:cNvSpPr>
          <p:nvPr>
            <p:ph type="subTitle" idx="1"/>
          </p:nvPr>
        </p:nvSpPr>
        <p:spPr>
          <a:xfrm>
            <a:off x="1524000" y="4594497"/>
            <a:ext cx="9144000" cy="1655762"/>
          </a:xfrm>
        </p:spPr>
        <p:txBody>
          <a:bodyPr/>
          <a:lstStyle/>
          <a:p>
            <a:endParaRPr lang="en-US" dirty="0"/>
          </a:p>
        </p:txBody>
      </p:sp>
    </p:spTree>
    <p:extLst>
      <p:ext uri="{BB962C8B-B14F-4D97-AF65-F5344CB8AC3E}">
        <p14:creationId xmlns:p14="http://schemas.microsoft.com/office/powerpoint/2010/main" val="178236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Birthday Cake</a:t>
            </a:r>
          </a:p>
        </p:txBody>
      </p:sp>
      <p:pic>
        <p:nvPicPr>
          <p:cNvPr id="3" name="Picture 2"/>
          <p:cNvPicPr>
            <a:picLocks noChangeAspect="1"/>
          </p:cNvPicPr>
          <p:nvPr/>
        </p:nvPicPr>
        <p:blipFill>
          <a:blip r:embed="rId2"/>
          <a:stretch>
            <a:fillRect/>
          </a:stretch>
        </p:blipFill>
        <p:spPr>
          <a:xfrm>
            <a:off x="3648190" y="2012036"/>
            <a:ext cx="5150122" cy="4388763"/>
          </a:xfrm>
          <a:prstGeom prst="rect">
            <a:avLst/>
          </a:prstGeom>
        </p:spPr>
      </p:pic>
    </p:spTree>
    <p:extLst>
      <p:ext uri="{BB962C8B-B14F-4D97-AF65-F5344CB8AC3E}">
        <p14:creationId xmlns:p14="http://schemas.microsoft.com/office/powerpoint/2010/main" val="212582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995" y="310125"/>
            <a:ext cx="10515600" cy="1325563"/>
          </a:xfrm>
        </p:spPr>
        <p:txBody>
          <a:bodyPr/>
          <a:lstStyle/>
          <a:p>
            <a:pPr algn="ctr"/>
            <a:r>
              <a:rPr lang="en-US" dirty="0"/>
              <a:t>What kind of activities are typically expected?</a:t>
            </a:r>
            <a:br>
              <a:rPr lang="en-US" dirty="0"/>
            </a:br>
            <a:r>
              <a:rPr lang="en-US" sz="3600" dirty="0"/>
              <a:t>Assistant to Associate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8321897"/>
              </p:ext>
            </p:extLst>
          </p:nvPr>
        </p:nvGraphicFramePr>
        <p:xfrm>
          <a:off x="458607" y="1635688"/>
          <a:ext cx="11242288" cy="4617720"/>
        </p:xfrm>
        <a:graphic>
          <a:graphicData uri="http://schemas.openxmlformats.org/drawingml/2006/table">
            <a:tbl>
              <a:tblPr firstRow="1" bandRow="1">
                <a:tableStyleId>{5C22544A-7EE6-4342-B048-85BDC9FD1C3A}</a:tableStyleId>
              </a:tblPr>
              <a:tblGrid>
                <a:gridCol w="6213637">
                  <a:extLst>
                    <a:ext uri="{9D8B030D-6E8A-4147-A177-3AD203B41FA5}">
                      <a16:colId xmlns:a16="http://schemas.microsoft.com/office/drawing/2014/main" val="1169879205"/>
                    </a:ext>
                  </a:extLst>
                </a:gridCol>
                <a:gridCol w="1156684">
                  <a:extLst>
                    <a:ext uri="{9D8B030D-6E8A-4147-A177-3AD203B41FA5}">
                      <a16:colId xmlns:a16="http://schemas.microsoft.com/office/drawing/2014/main" val="441787159"/>
                    </a:ext>
                  </a:extLst>
                </a:gridCol>
                <a:gridCol w="1222727">
                  <a:extLst>
                    <a:ext uri="{9D8B030D-6E8A-4147-A177-3AD203B41FA5}">
                      <a16:colId xmlns:a16="http://schemas.microsoft.com/office/drawing/2014/main" val="2206028952"/>
                    </a:ext>
                  </a:extLst>
                </a:gridCol>
                <a:gridCol w="1313298">
                  <a:extLst>
                    <a:ext uri="{9D8B030D-6E8A-4147-A177-3AD203B41FA5}">
                      <a16:colId xmlns:a16="http://schemas.microsoft.com/office/drawing/2014/main" val="3576728692"/>
                    </a:ext>
                  </a:extLst>
                </a:gridCol>
                <a:gridCol w="1335942">
                  <a:extLst>
                    <a:ext uri="{9D8B030D-6E8A-4147-A177-3AD203B41FA5}">
                      <a16:colId xmlns:a16="http://schemas.microsoft.com/office/drawing/2014/main" val="1453489873"/>
                    </a:ext>
                  </a:extLst>
                </a:gridCol>
              </a:tblGrid>
              <a:tr h="370840">
                <a:tc>
                  <a:txBody>
                    <a:bodyPr/>
                    <a:lstStyle/>
                    <a:p>
                      <a:pPr algn="ctr"/>
                      <a:r>
                        <a:rPr lang="en-US" dirty="0"/>
                        <a:t>Activity</a:t>
                      </a:r>
                    </a:p>
                  </a:txBody>
                  <a:tcPr/>
                </a:tc>
                <a:tc>
                  <a:txBody>
                    <a:bodyPr/>
                    <a:lstStyle/>
                    <a:p>
                      <a:pPr algn="ctr"/>
                      <a:r>
                        <a:rPr lang="en-US" dirty="0"/>
                        <a:t>Basic Scientist</a:t>
                      </a:r>
                    </a:p>
                  </a:txBody>
                  <a:tcPr/>
                </a:tc>
                <a:tc>
                  <a:txBody>
                    <a:bodyPr/>
                    <a:lstStyle/>
                    <a:p>
                      <a:pPr algn="ctr"/>
                      <a:r>
                        <a:rPr lang="en-US" dirty="0"/>
                        <a:t>Clinical Scientist</a:t>
                      </a:r>
                    </a:p>
                  </a:txBody>
                  <a:tcPr/>
                </a:tc>
                <a:tc>
                  <a:txBody>
                    <a:bodyPr/>
                    <a:lstStyle/>
                    <a:p>
                      <a:pPr algn="ctr"/>
                      <a:r>
                        <a:rPr lang="en-US" dirty="0"/>
                        <a:t>Clinical Educator</a:t>
                      </a:r>
                    </a:p>
                  </a:txBody>
                  <a:tcPr/>
                </a:tc>
                <a:tc>
                  <a:txBody>
                    <a:bodyPr/>
                    <a:lstStyle/>
                    <a:p>
                      <a:pPr algn="ctr"/>
                      <a:r>
                        <a:rPr lang="en-US" dirty="0"/>
                        <a:t>Clinical Attending</a:t>
                      </a:r>
                    </a:p>
                  </a:txBody>
                  <a:tcPr/>
                </a:tc>
                <a:extLst>
                  <a:ext uri="{0D108BD9-81ED-4DB2-BD59-A6C34878D82A}">
                    <a16:rowId xmlns:a16="http://schemas.microsoft.com/office/drawing/2014/main" val="3957718594"/>
                  </a:ext>
                </a:extLst>
              </a:tr>
              <a:tr h="370840">
                <a:tc>
                  <a:txBody>
                    <a:bodyPr/>
                    <a:lstStyle/>
                    <a:p>
                      <a:pPr algn="l"/>
                      <a:r>
                        <a:rPr lang="en-US" dirty="0"/>
                        <a:t>Committee</a:t>
                      </a:r>
                      <a:r>
                        <a:rPr lang="en-US" baseline="0" dirty="0"/>
                        <a:t> participation (department, college, university)</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863665371"/>
                  </a:ext>
                </a:extLst>
              </a:tr>
              <a:tr h="370840">
                <a:tc>
                  <a:txBody>
                    <a:bodyPr/>
                    <a:lstStyle/>
                    <a:p>
                      <a:pPr algn="l"/>
                      <a:r>
                        <a:rPr lang="en-US" dirty="0"/>
                        <a:t>Work</a:t>
                      </a:r>
                      <a:r>
                        <a:rPr lang="en-US" baseline="0" dirty="0"/>
                        <a:t> in significant committees (local, regional, national)</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418052353"/>
                  </a:ext>
                </a:extLst>
              </a:tr>
              <a:tr h="370840">
                <a:tc>
                  <a:txBody>
                    <a:bodyPr/>
                    <a:lstStyle/>
                    <a:p>
                      <a:pPr algn="l"/>
                      <a:r>
                        <a:rPr lang="en-US" dirty="0"/>
                        <a:t>Leadership in teaching (planning, implementing, </a:t>
                      </a:r>
                      <a:r>
                        <a:rPr lang="en-US" baseline="0" dirty="0"/>
                        <a:t>evaluating)</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92554256"/>
                  </a:ext>
                </a:extLst>
              </a:tr>
              <a:tr h="370840">
                <a:tc>
                  <a:txBody>
                    <a:bodyPr/>
                    <a:lstStyle/>
                    <a:p>
                      <a:pPr algn="l"/>
                      <a:r>
                        <a:rPr lang="en-US" dirty="0"/>
                        <a:t>Successful and sustained leadership of training program</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3921836107"/>
                  </a:ext>
                </a:extLst>
              </a:tr>
              <a:tr h="370840">
                <a:tc>
                  <a:txBody>
                    <a:bodyPr/>
                    <a:lstStyle/>
                    <a:p>
                      <a:pPr algn="l"/>
                      <a:r>
                        <a:rPr lang="en-US" dirty="0"/>
                        <a:t>Editorial boards </a:t>
                      </a:r>
                      <a:r>
                        <a:rPr lang="en-US" dirty="0">
                          <a:solidFill>
                            <a:schemeClr val="tx2"/>
                          </a:solidFill>
                        </a:rPr>
                        <a:t>(serving as a journal</a:t>
                      </a:r>
                      <a:r>
                        <a:rPr lang="en-US" baseline="0" dirty="0">
                          <a:solidFill>
                            <a:schemeClr val="tx2"/>
                          </a:solidFill>
                        </a:rPr>
                        <a:t> reviewer would count as well)</a:t>
                      </a:r>
                      <a:endParaRPr lang="en-US" dirty="0">
                        <a:solidFill>
                          <a:schemeClr val="tx2"/>
                        </a:solidFill>
                      </a:endParaRP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3818887655"/>
                  </a:ext>
                </a:extLst>
              </a:tr>
              <a:tr h="370840">
                <a:tc>
                  <a:txBody>
                    <a:bodyPr/>
                    <a:lstStyle/>
                    <a:p>
                      <a:pPr algn="l"/>
                      <a:r>
                        <a:rPr lang="en-US" dirty="0"/>
                        <a:t>Study sections</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845835636"/>
                  </a:ext>
                </a:extLst>
              </a:tr>
              <a:tr h="370840">
                <a:tc>
                  <a:txBody>
                    <a:bodyPr/>
                    <a:lstStyle/>
                    <a:p>
                      <a:pPr algn="l"/>
                      <a:r>
                        <a:rPr lang="en-US" dirty="0"/>
                        <a:t>Advocacy</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773078431"/>
                  </a:ext>
                </a:extLst>
              </a:tr>
              <a:tr h="370840">
                <a:tc>
                  <a:txBody>
                    <a:bodyPr/>
                    <a:lstStyle/>
                    <a:p>
                      <a:pPr algn="l"/>
                      <a:r>
                        <a:rPr lang="en-US" dirty="0"/>
                        <a:t>Leadership role in section, department,</a:t>
                      </a:r>
                      <a:r>
                        <a:rPr lang="en-US" baseline="0" dirty="0"/>
                        <a:t> </a:t>
                      </a:r>
                      <a:r>
                        <a:rPr lang="en-US" dirty="0"/>
                        <a:t>hospital</a:t>
                      </a:r>
                    </a:p>
                  </a:txBody>
                  <a:tcPr/>
                </a:tc>
                <a:tc>
                  <a:txBody>
                    <a:bodyPr/>
                    <a:lstStyle/>
                    <a:p>
                      <a:pPr algn="ctr"/>
                      <a:endParaRPr lang="en-US"/>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974778812"/>
                  </a:ext>
                </a:extLst>
              </a:tr>
              <a:tr h="370840">
                <a:tc>
                  <a:txBody>
                    <a:bodyPr/>
                    <a:lstStyle/>
                    <a:p>
                      <a:pPr algn="l"/>
                      <a:r>
                        <a:rPr lang="en-US" dirty="0"/>
                        <a:t>Participation</a:t>
                      </a:r>
                      <a:r>
                        <a:rPr lang="en-US" baseline="0" dirty="0"/>
                        <a:t> in section, department, hospital</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2403262937"/>
                  </a:ext>
                </a:extLst>
              </a:tr>
              <a:tr h="370840">
                <a:tc>
                  <a:txBody>
                    <a:bodyPr/>
                    <a:lstStyle/>
                    <a:p>
                      <a:pPr algn="l"/>
                      <a:r>
                        <a:rPr lang="en-US" dirty="0"/>
                        <a:t>Service</a:t>
                      </a:r>
                      <a:r>
                        <a:rPr lang="en-US" baseline="0" dirty="0"/>
                        <a:t> professional or lay community (education, consultation)</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744789458"/>
                  </a:ext>
                </a:extLst>
              </a:tr>
            </a:tbl>
          </a:graphicData>
        </a:graphic>
      </p:graphicFrame>
    </p:spTree>
    <p:extLst>
      <p:ext uri="{BB962C8B-B14F-4D97-AF65-F5344CB8AC3E}">
        <p14:creationId xmlns:p14="http://schemas.microsoft.com/office/powerpoint/2010/main" val="2686374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25384</TotalTime>
  <Words>1623</Words>
  <Application>Microsoft Macintosh PowerPoint</Application>
  <PresentationFormat>Widescreen</PresentationFormat>
  <Paragraphs>124</Paragraphs>
  <Slides>26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Junior Faculty P&amp;T Prep Series  Documenting Your Leadership/Administration/Service Efforts In a Way that Counts  </vt:lpstr>
      <vt:lpstr>How Important is  “Leadership &amp; Administrative Service”?</vt:lpstr>
      <vt:lpstr>What should I be doing during the first 3 years?</vt:lpstr>
      <vt:lpstr>* Leadership/Administrative/Service responsibilities are fundamental to the success of the College, and are fulfilled by faculty members who have established the foundations of their careers. Thus, newly appointed junior faculty may have little or no administrative service responsibilities. These duties will increase as their careers mature, including within the later years of appointment as Assistant Professor.</vt:lpstr>
      <vt:lpstr>How much time are we expected to spend on “Leadership &amp; Administrative Service”?</vt:lpstr>
      <vt:lpstr>PowerPoint Presentation</vt:lpstr>
      <vt:lpstr>Typically 1 to 4 hours per week, but can range.</vt:lpstr>
      <vt:lpstr>Birthday Cake</vt:lpstr>
      <vt:lpstr>What kind of activities are typically expected? Assistant to Associate</vt:lpstr>
      <vt:lpstr>Other Activities Associate to Full</vt:lpstr>
      <vt:lpstr>How to document</vt:lpstr>
      <vt:lpstr>Keeping Track of Documents</vt:lpstr>
      <vt:lpstr>“The 3 C’s” Clear, Concise, Complete</vt:lpstr>
      <vt:lpstr>Outline vs. Paragraphs</vt:lpstr>
      <vt:lpstr>PowerPoint Presentation</vt:lpstr>
      <vt:lpstr>Completeness</vt:lpstr>
      <vt:lpstr>Organize your leadership/administrative/service section</vt:lpstr>
      <vt:lpstr>Common Mistakes  Example 3: Not enough details describing committee work</vt:lpstr>
      <vt:lpstr>PowerPoint Presentation</vt:lpstr>
      <vt:lpstr>How do I get involved in Leadership/Administrative/Service?  Wendy L. Ward, PhD</vt:lpstr>
      <vt:lpstr>Ask your Department Chair which committees would be appropriate to join</vt:lpstr>
      <vt:lpstr>PowerPoint Presentation</vt:lpstr>
      <vt:lpstr>PowerPoint Presentation</vt:lpstr>
      <vt:lpstr>PowerPoint Presentation</vt:lpstr>
      <vt:lpstr>PowerPoint Presentation</vt:lpstr>
      <vt:lpstr>PowerPoint Presentation</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Important is  “Leadership &amp; Administration”?</dc:title>
  <dc:creator>Nakagawa, Mayumi</dc:creator>
  <cp:lastModifiedBy>STAFFORD, RACHEL A</cp:lastModifiedBy>
  <cp:revision>58</cp:revision>
  <dcterms:created xsi:type="dcterms:W3CDTF">2019-02-25T21:49:36Z</dcterms:created>
  <dcterms:modified xsi:type="dcterms:W3CDTF">2023-09-22T21:19:07Z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390d5-a4f3-448c-8368-24080179bc53_Enabled">
    <vt:lpwstr>true</vt:lpwstr>
  </property>
  <property fmtid="{D5CDD505-2E9C-101B-9397-08002B2CF9AE}" pid="3" name="MSIP_Label_8ca390d5-a4f3-448c-8368-24080179bc53_SetDate">
    <vt:lpwstr>2023-04-11T14:30:00Z</vt:lpwstr>
  </property>
  <property fmtid="{D5CDD505-2E9C-101B-9397-08002B2CF9AE}" pid="4" name="MSIP_Label_8ca390d5-a4f3-448c-8368-24080179bc53_Method">
    <vt:lpwstr>Standard</vt:lpwstr>
  </property>
  <property fmtid="{D5CDD505-2E9C-101B-9397-08002B2CF9AE}" pid="5" name="MSIP_Label_8ca390d5-a4f3-448c-8368-24080179bc53_Name">
    <vt:lpwstr>Low Risk</vt:lpwstr>
  </property>
  <property fmtid="{D5CDD505-2E9C-101B-9397-08002B2CF9AE}" pid="6" name="MSIP_Label_8ca390d5-a4f3-448c-8368-24080179bc53_SiteId">
    <vt:lpwstr>5b703aa0-061f-4ed9-beca-765a39ee1304</vt:lpwstr>
  </property>
  <property fmtid="{D5CDD505-2E9C-101B-9397-08002B2CF9AE}" pid="7" name="MSIP_Label_8ca390d5-a4f3-448c-8368-24080179bc53_ActionId">
    <vt:lpwstr>6545be04-3783-4d00-b171-410a190298f0</vt:lpwstr>
  </property>
  <property fmtid="{D5CDD505-2E9C-101B-9397-08002B2CF9AE}" pid="8" name="MSIP_Label_8ca390d5-a4f3-448c-8368-24080179bc53_ContentBits">
    <vt:lpwstr>0</vt:lpwstr>
  </property>
</Properties>
</file>