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2"/>
  </p:notesMasterIdLst>
  <p:handoutMasterIdLst>
    <p:handoutMasterId r:id="rId43"/>
  </p:handoutMasterIdLst>
  <p:sldIdLst>
    <p:sldId id="310" r:id="rId2"/>
    <p:sldId id="274" r:id="rId3"/>
    <p:sldId id="275" r:id="rId4"/>
    <p:sldId id="301" r:id="rId5"/>
    <p:sldId id="312" r:id="rId6"/>
    <p:sldId id="311" r:id="rId7"/>
    <p:sldId id="259" r:id="rId8"/>
    <p:sldId id="297" r:id="rId9"/>
    <p:sldId id="313" r:id="rId10"/>
    <p:sldId id="285" r:id="rId11"/>
    <p:sldId id="305" r:id="rId12"/>
    <p:sldId id="317" r:id="rId13"/>
    <p:sldId id="266" r:id="rId14"/>
    <p:sldId id="296" r:id="rId15"/>
    <p:sldId id="306" r:id="rId16"/>
    <p:sldId id="293" r:id="rId17"/>
    <p:sldId id="295" r:id="rId18"/>
    <p:sldId id="303" r:id="rId19"/>
    <p:sldId id="318" r:id="rId20"/>
    <p:sldId id="294" r:id="rId21"/>
    <p:sldId id="287" r:id="rId22"/>
    <p:sldId id="307" r:id="rId23"/>
    <p:sldId id="284" r:id="rId24"/>
    <p:sldId id="319" r:id="rId25"/>
    <p:sldId id="308" r:id="rId26"/>
    <p:sldId id="314" r:id="rId27"/>
    <p:sldId id="309" r:id="rId28"/>
    <p:sldId id="316" r:id="rId29"/>
    <p:sldId id="260" r:id="rId30"/>
    <p:sldId id="302" r:id="rId31"/>
    <p:sldId id="315" r:id="rId32"/>
    <p:sldId id="299" r:id="rId33"/>
    <p:sldId id="282" r:id="rId34"/>
    <p:sldId id="279" r:id="rId35"/>
    <p:sldId id="300" r:id="rId36"/>
    <p:sldId id="281" r:id="rId37"/>
    <p:sldId id="264" r:id="rId38"/>
    <p:sldId id="320" r:id="rId39"/>
    <p:sldId id="263" r:id="rId40"/>
    <p:sldId id="2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afer, Liudmila" initials="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87544" autoAdjust="0"/>
  </p:normalViewPr>
  <p:slideViewPr>
    <p:cSldViewPr snapToGrid="0">
      <p:cViewPr varScale="1">
        <p:scale>
          <a:sx n="130" d="100"/>
          <a:sy n="130" d="100"/>
        </p:scale>
        <p:origin x="828" y="12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E7444-2731-9B4D-87B6-7D6C47BFB4AC}" type="doc">
      <dgm:prSet loTypeId="urn:microsoft.com/office/officeart/2005/8/layout/cycle6" loCatId="" qsTypeId="urn:microsoft.com/office/officeart/2005/8/quickstyle/3D5" qsCatId="3D" csTypeId="urn:microsoft.com/office/officeart/2005/8/colors/accent1_2" csCatId="accent1" phldr="1"/>
      <dgm:spPr/>
      <dgm:t>
        <a:bodyPr/>
        <a:lstStyle/>
        <a:p>
          <a:endParaRPr lang="en-US"/>
        </a:p>
      </dgm:t>
    </dgm:pt>
    <dgm:pt modelId="{B2D73D26-E462-4541-8CD4-6E4B9DFA6C42}">
      <dgm:prSet phldrT="[Text]" custT="1"/>
      <dgm:spPr>
        <a:solidFill>
          <a:schemeClr val="tx2">
            <a:lumMod val="90000"/>
            <a:lumOff val="10000"/>
          </a:schemeClr>
        </a:solidFill>
      </dgm:spPr>
      <dgm:t>
        <a:bodyPr/>
        <a:lstStyle/>
        <a:p>
          <a:pPr rtl="0"/>
          <a:r>
            <a:rPr lang="en-US" sz="2000" b="1" dirty="0">
              <a:solidFill>
                <a:srgbClr val="FFFF00"/>
              </a:solidFill>
            </a:rPr>
            <a:t>Inpatient</a:t>
          </a:r>
        </a:p>
      </dgm:t>
    </dgm:pt>
    <dgm:pt modelId="{5635E2BE-8BDF-E642-BA4D-3092BD46FF78}" type="parTrans" cxnId="{CFA5EE4E-CD4D-CB44-916F-47A2FF7EC8DE}">
      <dgm:prSet/>
      <dgm:spPr/>
      <dgm:t>
        <a:bodyPr/>
        <a:lstStyle/>
        <a:p>
          <a:endParaRPr lang="en-US"/>
        </a:p>
      </dgm:t>
    </dgm:pt>
    <dgm:pt modelId="{CB24DB92-B323-7540-AA95-5964A5964338}" type="sibTrans" cxnId="{CFA5EE4E-CD4D-CB44-916F-47A2FF7EC8DE}">
      <dgm:prSet/>
      <dgm:spPr/>
      <dgm:t>
        <a:bodyPr/>
        <a:lstStyle/>
        <a:p>
          <a:endParaRPr lang="en-US"/>
        </a:p>
      </dgm:t>
    </dgm:pt>
    <dgm:pt modelId="{7E70C10E-C5A9-C14A-9707-B72A18E4048A}">
      <dgm:prSet phldrT="[Text]" custT="1"/>
      <dgm:spPr>
        <a:solidFill>
          <a:schemeClr val="tx2">
            <a:lumMod val="90000"/>
            <a:lumOff val="10000"/>
          </a:schemeClr>
        </a:solidFill>
      </dgm:spPr>
      <dgm:t>
        <a:bodyPr/>
        <a:lstStyle/>
        <a:p>
          <a:pPr rtl="0"/>
          <a:r>
            <a:rPr lang="en-US" sz="2000" b="1" dirty="0">
              <a:solidFill>
                <a:srgbClr val="FFFF00"/>
              </a:solidFill>
            </a:rPr>
            <a:t>Outpatient </a:t>
          </a:r>
        </a:p>
      </dgm:t>
    </dgm:pt>
    <dgm:pt modelId="{086027E2-A9B7-FD4E-9073-CB580C088CEC}" type="parTrans" cxnId="{52E0DCCC-53BF-834B-BB35-90547FF4E718}">
      <dgm:prSet/>
      <dgm:spPr/>
      <dgm:t>
        <a:bodyPr/>
        <a:lstStyle/>
        <a:p>
          <a:endParaRPr lang="en-US"/>
        </a:p>
      </dgm:t>
    </dgm:pt>
    <dgm:pt modelId="{A48AEE3B-F5F0-FD45-AC91-0AD6AF6AF351}" type="sibTrans" cxnId="{52E0DCCC-53BF-834B-BB35-90547FF4E718}">
      <dgm:prSet/>
      <dgm:spPr/>
      <dgm:t>
        <a:bodyPr/>
        <a:lstStyle/>
        <a:p>
          <a:endParaRPr lang="en-US"/>
        </a:p>
      </dgm:t>
    </dgm:pt>
    <dgm:pt modelId="{33A3B230-881F-B548-9B4F-F1F456F35570}">
      <dgm:prSet phldrT="[Text]" custT="1"/>
      <dgm:spPr>
        <a:solidFill>
          <a:schemeClr val="tx2">
            <a:lumMod val="90000"/>
            <a:lumOff val="10000"/>
          </a:schemeClr>
        </a:solidFill>
      </dgm:spPr>
      <dgm:t>
        <a:bodyPr/>
        <a:lstStyle/>
        <a:p>
          <a:pPr rtl="0"/>
          <a:r>
            <a:rPr lang="en-US" sz="2000" b="1" dirty="0">
              <a:solidFill>
                <a:srgbClr val="FFFF00"/>
              </a:solidFill>
            </a:rPr>
            <a:t>Consult service</a:t>
          </a:r>
        </a:p>
      </dgm:t>
    </dgm:pt>
    <dgm:pt modelId="{107F0518-E0C1-3244-A45B-A62FAB77290A}" type="parTrans" cxnId="{04284710-5A83-A148-A6D3-F7138B659961}">
      <dgm:prSet/>
      <dgm:spPr/>
      <dgm:t>
        <a:bodyPr/>
        <a:lstStyle/>
        <a:p>
          <a:endParaRPr lang="en-US"/>
        </a:p>
      </dgm:t>
    </dgm:pt>
    <dgm:pt modelId="{7E91A457-8464-6B4C-9E95-4027AF1B6CC5}" type="sibTrans" cxnId="{04284710-5A83-A148-A6D3-F7138B659961}">
      <dgm:prSet/>
      <dgm:spPr/>
      <dgm:t>
        <a:bodyPr/>
        <a:lstStyle/>
        <a:p>
          <a:endParaRPr lang="en-US"/>
        </a:p>
      </dgm:t>
    </dgm:pt>
    <dgm:pt modelId="{E9410889-24CE-BE45-A09F-0F24A8FB6290}">
      <dgm:prSet phldrT="[Text]" custT="1"/>
      <dgm:spPr>
        <a:solidFill>
          <a:schemeClr val="tx2">
            <a:lumMod val="90000"/>
            <a:lumOff val="10000"/>
          </a:schemeClr>
        </a:solidFill>
      </dgm:spPr>
      <dgm:t>
        <a:bodyPr/>
        <a:lstStyle/>
        <a:p>
          <a:r>
            <a:rPr lang="en-US" sz="2000" b="1" dirty="0">
              <a:solidFill>
                <a:srgbClr val="FFFF00"/>
              </a:solidFill>
            </a:rPr>
            <a:t>Service to the Community</a:t>
          </a:r>
        </a:p>
      </dgm:t>
    </dgm:pt>
    <dgm:pt modelId="{88147D90-FD17-E443-A9AC-F4A801028845}" type="parTrans" cxnId="{E6089F8C-648D-F149-923C-FE1DE470CDAD}">
      <dgm:prSet/>
      <dgm:spPr/>
      <dgm:t>
        <a:bodyPr/>
        <a:lstStyle/>
        <a:p>
          <a:endParaRPr lang="en-US"/>
        </a:p>
      </dgm:t>
    </dgm:pt>
    <dgm:pt modelId="{19D15B61-AEA4-0643-B7FD-E431AD2C8332}" type="sibTrans" cxnId="{E6089F8C-648D-F149-923C-FE1DE470CDAD}">
      <dgm:prSet/>
      <dgm:spPr/>
      <dgm:t>
        <a:bodyPr/>
        <a:lstStyle/>
        <a:p>
          <a:endParaRPr lang="en-US"/>
        </a:p>
      </dgm:t>
    </dgm:pt>
    <dgm:pt modelId="{380C6631-EACE-634E-9C2F-2599AC2FC6E6}">
      <dgm:prSet phldrT="[Text]" custT="1"/>
      <dgm:spPr>
        <a:solidFill>
          <a:schemeClr val="tx2">
            <a:lumMod val="90000"/>
            <a:lumOff val="10000"/>
          </a:schemeClr>
        </a:solidFill>
      </dgm:spPr>
      <dgm:t>
        <a:bodyPr/>
        <a:lstStyle/>
        <a:p>
          <a:r>
            <a:rPr lang="en-US" sz="2000" b="1" dirty="0">
              <a:solidFill>
                <a:srgbClr val="FFFF00"/>
              </a:solidFill>
            </a:rPr>
            <a:t>Professional Development</a:t>
          </a:r>
        </a:p>
      </dgm:t>
    </dgm:pt>
    <dgm:pt modelId="{D7B1C157-E5F3-C04C-96A8-11A52BEABC4F}" type="parTrans" cxnId="{AFA4F5C4-BAEB-6E44-AEA1-6000A2F0F1F3}">
      <dgm:prSet/>
      <dgm:spPr/>
      <dgm:t>
        <a:bodyPr/>
        <a:lstStyle/>
        <a:p>
          <a:endParaRPr lang="en-US"/>
        </a:p>
      </dgm:t>
    </dgm:pt>
    <dgm:pt modelId="{5DAD7BFF-2DAF-7A4C-A350-DB9FE91F1300}" type="sibTrans" cxnId="{AFA4F5C4-BAEB-6E44-AEA1-6000A2F0F1F3}">
      <dgm:prSet/>
      <dgm:spPr/>
      <dgm:t>
        <a:bodyPr/>
        <a:lstStyle/>
        <a:p>
          <a:endParaRPr lang="en-US"/>
        </a:p>
      </dgm:t>
    </dgm:pt>
    <dgm:pt modelId="{6FEF324A-D598-9846-88F7-AB47FBE0E268}">
      <dgm:prSet phldrT="[Text]" custT="1"/>
      <dgm:spPr>
        <a:solidFill>
          <a:schemeClr val="tx2">
            <a:lumMod val="90000"/>
            <a:lumOff val="10000"/>
          </a:schemeClr>
        </a:solidFill>
      </dgm:spPr>
      <dgm:t>
        <a:bodyPr/>
        <a:lstStyle/>
        <a:p>
          <a:r>
            <a:rPr lang="en-US" sz="2000" b="1" dirty="0">
              <a:solidFill>
                <a:srgbClr val="FFFF00"/>
              </a:solidFill>
            </a:rPr>
            <a:t>Patient Education</a:t>
          </a:r>
        </a:p>
      </dgm:t>
    </dgm:pt>
    <dgm:pt modelId="{668BF1AB-2135-5845-A5A5-02DE35BCB006}" type="parTrans" cxnId="{D08D665A-00E2-024A-B06C-8D75A9220592}">
      <dgm:prSet/>
      <dgm:spPr/>
      <dgm:t>
        <a:bodyPr/>
        <a:lstStyle/>
        <a:p>
          <a:endParaRPr lang="en-US"/>
        </a:p>
      </dgm:t>
    </dgm:pt>
    <dgm:pt modelId="{A1CB33AE-2773-D14D-B2D2-1DF02670F96F}" type="sibTrans" cxnId="{D08D665A-00E2-024A-B06C-8D75A9220592}">
      <dgm:prSet/>
      <dgm:spPr/>
      <dgm:t>
        <a:bodyPr/>
        <a:lstStyle/>
        <a:p>
          <a:endParaRPr lang="en-US"/>
        </a:p>
      </dgm:t>
    </dgm:pt>
    <dgm:pt modelId="{7F35BA5E-9B45-8946-84A3-95AD1825C8B8}" type="pres">
      <dgm:prSet presAssocID="{D19E7444-2731-9B4D-87B6-7D6C47BFB4AC}" presName="cycle" presStyleCnt="0">
        <dgm:presLayoutVars>
          <dgm:dir/>
          <dgm:resizeHandles val="exact"/>
        </dgm:presLayoutVars>
      </dgm:prSet>
      <dgm:spPr/>
    </dgm:pt>
    <dgm:pt modelId="{A051D7E1-88C9-F044-8982-919F04C755D6}" type="pres">
      <dgm:prSet presAssocID="{B2D73D26-E462-4541-8CD4-6E4B9DFA6C42}" presName="node" presStyleLbl="node1" presStyleIdx="0" presStyleCnt="6" custScaleX="156940" custRadScaleRad="98735" custRadScaleInc="-7536">
        <dgm:presLayoutVars>
          <dgm:bulletEnabled val="1"/>
        </dgm:presLayoutVars>
      </dgm:prSet>
      <dgm:spPr/>
    </dgm:pt>
    <dgm:pt modelId="{0B08B90A-55B0-AA47-9B1D-553139A1DC0F}" type="pres">
      <dgm:prSet presAssocID="{B2D73D26-E462-4541-8CD4-6E4B9DFA6C42}" presName="spNode" presStyleCnt="0"/>
      <dgm:spPr/>
    </dgm:pt>
    <dgm:pt modelId="{38AFD4BC-8B92-A944-AFEE-975C7B331AA0}" type="pres">
      <dgm:prSet presAssocID="{CB24DB92-B323-7540-AA95-5964A5964338}" presName="sibTrans" presStyleLbl="sibTrans1D1" presStyleIdx="0" presStyleCnt="6"/>
      <dgm:spPr/>
    </dgm:pt>
    <dgm:pt modelId="{51613ED0-888B-7441-BCC5-EB80B17A4C79}" type="pres">
      <dgm:prSet presAssocID="{7E70C10E-C5A9-C14A-9707-B72A18E4048A}" presName="node" presStyleLbl="node1" presStyleIdx="1" presStyleCnt="6" custScaleX="176283" custRadScaleRad="109597" custRadScaleInc="45310">
        <dgm:presLayoutVars>
          <dgm:bulletEnabled val="1"/>
        </dgm:presLayoutVars>
      </dgm:prSet>
      <dgm:spPr/>
    </dgm:pt>
    <dgm:pt modelId="{B2F48B85-0AD1-3A45-847C-5222373D6379}" type="pres">
      <dgm:prSet presAssocID="{7E70C10E-C5A9-C14A-9707-B72A18E4048A}" presName="spNode" presStyleCnt="0"/>
      <dgm:spPr/>
    </dgm:pt>
    <dgm:pt modelId="{3451459B-4522-A34D-8113-CB3ACEB5D034}" type="pres">
      <dgm:prSet presAssocID="{A48AEE3B-F5F0-FD45-AC91-0AD6AF6AF351}" presName="sibTrans" presStyleLbl="sibTrans1D1" presStyleIdx="1" presStyleCnt="6"/>
      <dgm:spPr/>
    </dgm:pt>
    <dgm:pt modelId="{DBD699B4-1FA4-AF43-955F-72B9D0A635E0}" type="pres">
      <dgm:prSet presAssocID="{33A3B230-881F-B548-9B4F-F1F456F35570}" presName="node" presStyleLbl="node1" presStyleIdx="2" presStyleCnt="6" custScaleX="172217" custRadScaleRad="101591" custRadScaleInc="-31562">
        <dgm:presLayoutVars>
          <dgm:bulletEnabled val="1"/>
        </dgm:presLayoutVars>
      </dgm:prSet>
      <dgm:spPr/>
    </dgm:pt>
    <dgm:pt modelId="{9088B057-7B34-EF47-82DE-DE4695B73CB5}" type="pres">
      <dgm:prSet presAssocID="{33A3B230-881F-B548-9B4F-F1F456F35570}" presName="spNode" presStyleCnt="0"/>
      <dgm:spPr/>
    </dgm:pt>
    <dgm:pt modelId="{0F825CF7-8BBE-F14B-8498-CDD106223E35}" type="pres">
      <dgm:prSet presAssocID="{7E91A457-8464-6B4C-9E95-4027AF1B6CC5}" presName="sibTrans" presStyleLbl="sibTrans1D1" presStyleIdx="2" presStyleCnt="6"/>
      <dgm:spPr/>
    </dgm:pt>
    <dgm:pt modelId="{B6278CFE-17BD-4045-86E8-A9F899050450}" type="pres">
      <dgm:prSet presAssocID="{E9410889-24CE-BE45-A09F-0F24A8FB6290}" presName="node" presStyleLbl="node1" presStyleIdx="3" presStyleCnt="6" custScaleX="196132" custRadScaleRad="102955">
        <dgm:presLayoutVars>
          <dgm:bulletEnabled val="1"/>
        </dgm:presLayoutVars>
      </dgm:prSet>
      <dgm:spPr/>
    </dgm:pt>
    <dgm:pt modelId="{D5746450-4739-8C4C-B619-EBC968B99B19}" type="pres">
      <dgm:prSet presAssocID="{E9410889-24CE-BE45-A09F-0F24A8FB6290}" presName="spNode" presStyleCnt="0"/>
      <dgm:spPr/>
    </dgm:pt>
    <dgm:pt modelId="{FA839D89-F331-3245-A133-596D11F14C17}" type="pres">
      <dgm:prSet presAssocID="{19D15B61-AEA4-0643-B7FD-E431AD2C8332}" presName="sibTrans" presStyleLbl="sibTrans1D1" presStyleIdx="3" presStyleCnt="6"/>
      <dgm:spPr/>
    </dgm:pt>
    <dgm:pt modelId="{7C6AE901-4ED5-0B4D-9A52-1D9A2B6A29C9}" type="pres">
      <dgm:prSet presAssocID="{6FEF324A-D598-9846-88F7-AB47FBE0E268}" presName="node" presStyleLbl="node1" presStyleIdx="4" presStyleCnt="6" custScaleX="195928" custRadScaleRad="101025" custRadScaleInc="42153">
        <dgm:presLayoutVars>
          <dgm:bulletEnabled val="1"/>
        </dgm:presLayoutVars>
      </dgm:prSet>
      <dgm:spPr/>
    </dgm:pt>
    <dgm:pt modelId="{6963FB51-B467-DB49-BEE5-3D579F6B2864}" type="pres">
      <dgm:prSet presAssocID="{6FEF324A-D598-9846-88F7-AB47FBE0E268}" presName="spNode" presStyleCnt="0"/>
      <dgm:spPr/>
    </dgm:pt>
    <dgm:pt modelId="{11F2297F-3191-9E40-93F1-8D41DC3D1477}" type="pres">
      <dgm:prSet presAssocID="{A1CB33AE-2773-D14D-B2D2-1DF02670F96F}" presName="sibTrans" presStyleLbl="sibTrans1D1" presStyleIdx="4" presStyleCnt="6"/>
      <dgm:spPr/>
    </dgm:pt>
    <dgm:pt modelId="{E4767328-FDC4-2D43-9B62-34009EB93022}" type="pres">
      <dgm:prSet presAssocID="{380C6631-EACE-634E-9C2F-2599AC2FC6E6}" presName="node" presStyleLbl="node1" presStyleIdx="5" presStyleCnt="6" custScaleX="199473" custRadScaleRad="107556" custRadScaleInc="-35288">
        <dgm:presLayoutVars>
          <dgm:bulletEnabled val="1"/>
        </dgm:presLayoutVars>
      </dgm:prSet>
      <dgm:spPr/>
    </dgm:pt>
    <dgm:pt modelId="{C5C3D7A4-A098-ED41-A278-C5B7A01F69E0}" type="pres">
      <dgm:prSet presAssocID="{380C6631-EACE-634E-9C2F-2599AC2FC6E6}" presName="spNode" presStyleCnt="0"/>
      <dgm:spPr/>
    </dgm:pt>
    <dgm:pt modelId="{35D953ED-D248-3C4D-891A-14ACAA0F0F75}" type="pres">
      <dgm:prSet presAssocID="{5DAD7BFF-2DAF-7A4C-A350-DB9FE91F1300}" presName="sibTrans" presStyleLbl="sibTrans1D1" presStyleIdx="5" presStyleCnt="6"/>
      <dgm:spPr/>
    </dgm:pt>
  </dgm:ptLst>
  <dgm:cxnLst>
    <dgm:cxn modelId="{04284710-5A83-A148-A6D3-F7138B659961}" srcId="{D19E7444-2731-9B4D-87B6-7D6C47BFB4AC}" destId="{33A3B230-881F-B548-9B4F-F1F456F35570}" srcOrd="2" destOrd="0" parTransId="{107F0518-E0C1-3244-A45B-A62FAB77290A}" sibTransId="{7E91A457-8464-6B4C-9E95-4027AF1B6CC5}"/>
    <dgm:cxn modelId="{37D1FE27-307C-664C-AEB5-4F63E87AA615}" type="presOf" srcId="{19D15B61-AEA4-0643-B7FD-E431AD2C8332}" destId="{FA839D89-F331-3245-A133-596D11F14C17}" srcOrd="0" destOrd="0" presId="urn:microsoft.com/office/officeart/2005/8/layout/cycle6"/>
    <dgm:cxn modelId="{70A90E29-6447-0F4D-A2EB-0C98B41A0CF8}" type="presOf" srcId="{A48AEE3B-F5F0-FD45-AC91-0AD6AF6AF351}" destId="{3451459B-4522-A34D-8113-CB3ACEB5D034}" srcOrd="0" destOrd="0" presId="urn:microsoft.com/office/officeart/2005/8/layout/cycle6"/>
    <dgm:cxn modelId="{8D23535B-1AD8-BB40-856B-6052387AE26B}" type="presOf" srcId="{5DAD7BFF-2DAF-7A4C-A350-DB9FE91F1300}" destId="{35D953ED-D248-3C4D-891A-14ACAA0F0F75}" srcOrd="0" destOrd="0" presId="urn:microsoft.com/office/officeart/2005/8/layout/cycle6"/>
    <dgm:cxn modelId="{EAC1DC5F-1EF2-D443-A410-A26376C7DDE4}" type="presOf" srcId="{6FEF324A-D598-9846-88F7-AB47FBE0E268}" destId="{7C6AE901-4ED5-0B4D-9A52-1D9A2B6A29C9}" srcOrd="0" destOrd="0" presId="urn:microsoft.com/office/officeart/2005/8/layout/cycle6"/>
    <dgm:cxn modelId="{3E656260-627D-3D49-80DC-D81E31BEEF89}" type="presOf" srcId="{7E91A457-8464-6B4C-9E95-4027AF1B6CC5}" destId="{0F825CF7-8BBE-F14B-8498-CDD106223E35}" srcOrd="0" destOrd="0" presId="urn:microsoft.com/office/officeart/2005/8/layout/cycle6"/>
    <dgm:cxn modelId="{CFA5EE4E-CD4D-CB44-916F-47A2FF7EC8DE}" srcId="{D19E7444-2731-9B4D-87B6-7D6C47BFB4AC}" destId="{B2D73D26-E462-4541-8CD4-6E4B9DFA6C42}" srcOrd="0" destOrd="0" parTransId="{5635E2BE-8BDF-E642-BA4D-3092BD46FF78}" sibTransId="{CB24DB92-B323-7540-AA95-5964A5964338}"/>
    <dgm:cxn modelId="{35936C6F-3B6D-1249-B0C8-9EE7A10B0C0B}" type="presOf" srcId="{33A3B230-881F-B548-9B4F-F1F456F35570}" destId="{DBD699B4-1FA4-AF43-955F-72B9D0A635E0}" srcOrd="0" destOrd="0" presId="urn:microsoft.com/office/officeart/2005/8/layout/cycle6"/>
    <dgm:cxn modelId="{F019A056-CEC2-004D-A439-38D27841464D}" type="presOf" srcId="{A1CB33AE-2773-D14D-B2D2-1DF02670F96F}" destId="{11F2297F-3191-9E40-93F1-8D41DC3D1477}" srcOrd="0" destOrd="0" presId="urn:microsoft.com/office/officeart/2005/8/layout/cycle6"/>
    <dgm:cxn modelId="{A4A0CA76-41E9-C348-A7E7-FC83B62A8105}" type="presOf" srcId="{CB24DB92-B323-7540-AA95-5964A5964338}" destId="{38AFD4BC-8B92-A944-AFEE-975C7B331AA0}" srcOrd="0" destOrd="0" presId="urn:microsoft.com/office/officeart/2005/8/layout/cycle6"/>
    <dgm:cxn modelId="{D08D665A-00E2-024A-B06C-8D75A9220592}" srcId="{D19E7444-2731-9B4D-87B6-7D6C47BFB4AC}" destId="{6FEF324A-D598-9846-88F7-AB47FBE0E268}" srcOrd="4" destOrd="0" parTransId="{668BF1AB-2135-5845-A5A5-02DE35BCB006}" sibTransId="{A1CB33AE-2773-D14D-B2D2-1DF02670F96F}"/>
    <dgm:cxn modelId="{E6089F8C-648D-F149-923C-FE1DE470CDAD}" srcId="{D19E7444-2731-9B4D-87B6-7D6C47BFB4AC}" destId="{E9410889-24CE-BE45-A09F-0F24A8FB6290}" srcOrd="3" destOrd="0" parTransId="{88147D90-FD17-E443-A9AC-F4A801028845}" sibTransId="{19D15B61-AEA4-0643-B7FD-E431AD2C8332}"/>
    <dgm:cxn modelId="{A06BB8A2-574D-6E4C-91EE-6D48B4E0C2B9}" type="presOf" srcId="{380C6631-EACE-634E-9C2F-2599AC2FC6E6}" destId="{E4767328-FDC4-2D43-9B62-34009EB93022}" srcOrd="0" destOrd="0" presId="urn:microsoft.com/office/officeart/2005/8/layout/cycle6"/>
    <dgm:cxn modelId="{BB7323A4-6B9A-4841-9FA4-A5C7CD900BB2}" type="presOf" srcId="{B2D73D26-E462-4541-8CD4-6E4B9DFA6C42}" destId="{A051D7E1-88C9-F044-8982-919F04C755D6}" srcOrd="0" destOrd="0" presId="urn:microsoft.com/office/officeart/2005/8/layout/cycle6"/>
    <dgm:cxn modelId="{6EC528BD-CC79-0A4C-9840-462B810DA6FA}" type="presOf" srcId="{D19E7444-2731-9B4D-87B6-7D6C47BFB4AC}" destId="{7F35BA5E-9B45-8946-84A3-95AD1825C8B8}" srcOrd="0" destOrd="0" presId="urn:microsoft.com/office/officeart/2005/8/layout/cycle6"/>
    <dgm:cxn modelId="{AFA4F5C4-BAEB-6E44-AEA1-6000A2F0F1F3}" srcId="{D19E7444-2731-9B4D-87B6-7D6C47BFB4AC}" destId="{380C6631-EACE-634E-9C2F-2599AC2FC6E6}" srcOrd="5" destOrd="0" parTransId="{D7B1C157-E5F3-C04C-96A8-11A52BEABC4F}" sibTransId="{5DAD7BFF-2DAF-7A4C-A350-DB9FE91F1300}"/>
    <dgm:cxn modelId="{52E0DCCC-53BF-834B-BB35-90547FF4E718}" srcId="{D19E7444-2731-9B4D-87B6-7D6C47BFB4AC}" destId="{7E70C10E-C5A9-C14A-9707-B72A18E4048A}" srcOrd="1" destOrd="0" parTransId="{086027E2-A9B7-FD4E-9073-CB580C088CEC}" sibTransId="{A48AEE3B-F5F0-FD45-AC91-0AD6AF6AF351}"/>
    <dgm:cxn modelId="{077025EF-6DEB-5643-9698-F17CB5D47FAD}" type="presOf" srcId="{7E70C10E-C5A9-C14A-9707-B72A18E4048A}" destId="{51613ED0-888B-7441-BCC5-EB80B17A4C79}" srcOrd="0" destOrd="0" presId="urn:microsoft.com/office/officeart/2005/8/layout/cycle6"/>
    <dgm:cxn modelId="{40CCB6F8-27BC-0F46-9074-D074C442DA52}" type="presOf" srcId="{E9410889-24CE-BE45-A09F-0F24A8FB6290}" destId="{B6278CFE-17BD-4045-86E8-A9F899050450}" srcOrd="0" destOrd="0" presId="urn:microsoft.com/office/officeart/2005/8/layout/cycle6"/>
    <dgm:cxn modelId="{684021CA-0529-D748-828C-58A59029BADE}" type="presParOf" srcId="{7F35BA5E-9B45-8946-84A3-95AD1825C8B8}" destId="{A051D7E1-88C9-F044-8982-919F04C755D6}" srcOrd="0" destOrd="0" presId="urn:microsoft.com/office/officeart/2005/8/layout/cycle6"/>
    <dgm:cxn modelId="{32A9B021-CBA3-6B47-9AAB-157A351BBBEE}" type="presParOf" srcId="{7F35BA5E-9B45-8946-84A3-95AD1825C8B8}" destId="{0B08B90A-55B0-AA47-9B1D-553139A1DC0F}" srcOrd="1" destOrd="0" presId="urn:microsoft.com/office/officeart/2005/8/layout/cycle6"/>
    <dgm:cxn modelId="{C9421BE9-F073-C74D-A37E-B104B474D57F}" type="presParOf" srcId="{7F35BA5E-9B45-8946-84A3-95AD1825C8B8}" destId="{38AFD4BC-8B92-A944-AFEE-975C7B331AA0}" srcOrd="2" destOrd="0" presId="urn:microsoft.com/office/officeart/2005/8/layout/cycle6"/>
    <dgm:cxn modelId="{E99EEBD8-E3F1-4347-8114-CB2F546877BB}" type="presParOf" srcId="{7F35BA5E-9B45-8946-84A3-95AD1825C8B8}" destId="{51613ED0-888B-7441-BCC5-EB80B17A4C79}" srcOrd="3" destOrd="0" presId="urn:microsoft.com/office/officeart/2005/8/layout/cycle6"/>
    <dgm:cxn modelId="{370CFCF5-EE59-5F40-ABA6-355BF918FD26}" type="presParOf" srcId="{7F35BA5E-9B45-8946-84A3-95AD1825C8B8}" destId="{B2F48B85-0AD1-3A45-847C-5222373D6379}" srcOrd="4" destOrd="0" presId="urn:microsoft.com/office/officeart/2005/8/layout/cycle6"/>
    <dgm:cxn modelId="{AEF73629-2DD3-1C4E-9170-0D35BCB061F3}" type="presParOf" srcId="{7F35BA5E-9B45-8946-84A3-95AD1825C8B8}" destId="{3451459B-4522-A34D-8113-CB3ACEB5D034}" srcOrd="5" destOrd="0" presId="urn:microsoft.com/office/officeart/2005/8/layout/cycle6"/>
    <dgm:cxn modelId="{B401A757-C6AF-8C47-8A70-7F76C53992E4}" type="presParOf" srcId="{7F35BA5E-9B45-8946-84A3-95AD1825C8B8}" destId="{DBD699B4-1FA4-AF43-955F-72B9D0A635E0}" srcOrd="6" destOrd="0" presId="urn:microsoft.com/office/officeart/2005/8/layout/cycle6"/>
    <dgm:cxn modelId="{143109F8-41AD-954B-A6EA-BF04A76979DF}" type="presParOf" srcId="{7F35BA5E-9B45-8946-84A3-95AD1825C8B8}" destId="{9088B057-7B34-EF47-82DE-DE4695B73CB5}" srcOrd="7" destOrd="0" presId="urn:microsoft.com/office/officeart/2005/8/layout/cycle6"/>
    <dgm:cxn modelId="{9310A9BF-51CE-CD4C-A090-18D0A4303FA9}" type="presParOf" srcId="{7F35BA5E-9B45-8946-84A3-95AD1825C8B8}" destId="{0F825CF7-8BBE-F14B-8498-CDD106223E35}" srcOrd="8" destOrd="0" presId="urn:microsoft.com/office/officeart/2005/8/layout/cycle6"/>
    <dgm:cxn modelId="{2C0D2DDD-650F-0A4E-97BB-F2912E4B8374}" type="presParOf" srcId="{7F35BA5E-9B45-8946-84A3-95AD1825C8B8}" destId="{B6278CFE-17BD-4045-86E8-A9F899050450}" srcOrd="9" destOrd="0" presId="urn:microsoft.com/office/officeart/2005/8/layout/cycle6"/>
    <dgm:cxn modelId="{A9E6CD41-EDFB-5643-AB94-E6D8D55D03E7}" type="presParOf" srcId="{7F35BA5E-9B45-8946-84A3-95AD1825C8B8}" destId="{D5746450-4739-8C4C-B619-EBC968B99B19}" srcOrd="10" destOrd="0" presId="urn:microsoft.com/office/officeart/2005/8/layout/cycle6"/>
    <dgm:cxn modelId="{5AEE2D16-1173-754D-9F0B-F304C08FC004}" type="presParOf" srcId="{7F35BA5E-9B45-8946-84A3-95AD1825C8B8}" destId="{FA839D89-F331-3245-A133-596D11F14C17}" srcOrd="11" destOrd="0" presId="urn:microsoft.com/office/officeart/2005/8/layout/cycle6"/>
    <dgm:cxn modelId="{1AD22DCC-9B21-9A4E-ACFC-45134D52F285}" type="presParOf" srcId="{7F35BA5E-9B45-8946-84A3-95AD1825C8B8}" destId="{7C6AE901-4ED5-0B4D-9A52-1D9A2B6A29C9}" srcOrd="12" destOrd="0" presId="urn:microsoft.com/office/officeart/2005/8/layout/cycle6"/>
    <dgm:cxn modelId="{05CBFC9C-28FA-CD4B-80E6-BB14085CB95F}" type="presParOf" srcId="{7F35BA5E-9B45-8946-84A3-95AD1825C8B8}" destId="{6963FB51-B467-DB49-BEE5-3D579F6B2864}" srcOrd="13" destOrd="0" presId="urn:microsoft.com/office/officeart/2005/8/layout/cycle6"/>
    <dgm:cxn modelId="{0FF7178E-D2AA-2340-B29D-6AC3FCCC49FF}" type="presParOf" srcId="{7F35BA5E-9B45-8946-84A3-95AD1825C8B8}" destId="{11F2297F-3191-9E40-93F1-8D41DC3D1477}" srcOrd="14" destOrd="0" presId="urn:microsoft.com/office/officeart/2005/8/layout/cycle6"/>
    <dgm:cxn modelId="{5BCB24B0-A65F-4346-82EB-3755FDF8FCCF}" type="presParOf" srcId="{7F35BA5E-9B45-8946-84A3-95AD1825C8B8}" destId="{E4767328-FDC4-2D43-9B62-34009EB93022}" srcOrd="15" destOrd="0" presId="urn:microsoft.com/office/officeart/2005/8/layout/cycle6"/>
    <dgm:cxn modelId="{8E9FFEE5-73A7-3C4D-B787-F67674E5DB5A}" type="presParOf" srcId="{7F35BA5E-9B45-8946-84A3-95AD1825C8B8}" destId="{C5C3D7A4-A098-ED41-A278-C5B7A01F69E0}" srcOrd="16" destOrd="0" presId="urn:microsoft.com/office/officeart/2005/8/layout/cycle6"/>
    <dgm:cxn modelId="{E8C9B16C-8A0D-0844-A540-7D2E1EFF3BCF}" type="presParOf" srcId="{7F35BA5E-9B45-8946-84A3-95AD1825C8B8}" destId="{35D953ED-D248-3C4D-891A-14ACAA0F0F75}" srcOrd="17" destOrd="0" presId="urn:microsoft.com/office/officeart/2005/8/layout/cycle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E7444-2731-9B4D-87B6-7D6C47BFB4AC}" type="doc">
      <dgm:prSet loTypeId="urn:microsoft.com/office/officeart/2005/8/layout/cycle6" loCatId="" qsTypeId="urn:microsoft.com/office/officeart/2005/8/quickstyle/3D5" qsCatId="3D" csTypeId="urn:microsoft.com/office/officeart/2005/8/colors/accent1_2" csCatId="accent1" phldr="1"/>
      <dgm:spPr/>
      <dgm:t>
        <a:bodyPr/>
        <a:lstStyle/>
        <a:p>
          <a:endParaRPr lang="en-US"/>
        </a:p>
      </dgm:t>
    </dgm:pt>
    <dgm:pt modelId="{B2D73D26-E462-4541-8CD4-6E4B9DFA6C42}">
      <dgm:prSet phldrT="[Text]" custT="1"/>
      <dgm:spPr/>
      <dgm:t>
        <a:bodyPr/>
        <a:lstStyle/>
        <a:p>
          <a:pPr rtl="0"/>
          <a:r>
            <a:rPr lang="en-US" sz="1600" b="1" dirty="0">
              <a:solidFill>
                <a:srgbClr val="FFFF00"/>
              </a:solidFill>
            </a:rPr>
            <a:t>Inpatient</a:t>
          </a:r>
        </a:p>
      </dgm:t>
    </dgm:pt>
    <dgm:pt modelId="{5635E2BE-8BDF-E642-BA4D-3092BD46FF78}" type="parTrans" cxnId="{CFA5EE4E-CD4D-CB44-916F-47A2FF7EC8DE}">
      <dgm:prSet/>
      <dgm:spPr/>
      <dgm:t>
        <a:bodyPr/>
        <a:lstStyle/>
        <a:p>
          <a:endParaRPr lang="en-US"/>
        </a:p>
      </dgm:t>
    </dgm:pt>
    <dgm:pt modelId="{CB24DB92-B323-7540-AA95-5964A5964338}" type="sibTrans" cxnId="{CFA5EE4E-CD4D-CB44-916F-47A2FF7EC8DE}">
      <dgm:prSet/>
      <dgm:spPr/>
      <dgm:t>
        <a:bodyPr/>
        <a:lstStyle/>
        <a:p>
          <a:endParaRPr lang="en-US"/>
        </a:p>
      </dgm:t>
    </dgm:pt>
    <dgm:pt modelId="{7E70C10E-C5A9-C14A-9707-B72A18E4048A}">
      <dgm:prSet phldrT="[Text]" custT="1"/>
      <dgm:spPr/>
      <dgm:t>
        <a:bodyPr/>
        <a:lstStyle/>
        <a:p>
          <a:pPr rtl="0"/>
          <a:r>
            <a:rPr lang="en-US" sz="1600" b="1" dirty="0">
              <a:solidFill>
                <a:srgbClr val="FFFF00"/>
              </a:solidFill>
            </a:rPr>
            <a:t>Outpatient </a:t>
          </a:r>
        </a:p>
      </dgm:t>
    </dgm:pt>
    <dgm:pt modelId="{086027E2-A9B7-FD4E-9073-CB580C088CEC}" type="parTrans" cxnId="{52E0DCCC-53BF-834B-BB35-90547FF4E718}">
      <dgm:prSet/>
      <dgm:spPr/>
      <dgm:t>
        <a:bodyPr/>
        <a:lstStyle/>
        <a:p>
          <a:endParaRPr lang="en-US"/>
        </a:p>
      </dgm:t>
    </dgm:pt>
    <dgm:pt modelId="{A48AEE3B-F5F0-FD45-AC91-0AD6AF6AF351}" type="sibTrans" cxnId="{52E0DCCC-53BF-834B-BB35-90547FF4E718}">
      <dgm:prSet/>
      <dgm:spPr/>
      <dgm:t>
        <a:bodyPr/>
        <a:lstStyle/>
        <a:p>
          <a:endParaRPr lang="en-US"/>
        </a:p>
      </dgm:t>
    </dgm:pt>
    <dgm:pt modelId="{33A3B230-881F-B548-9B4F-F1F456F35570}">
      <dgm:prSet phldrT="[Text]" custT="1"/>
      <dgm:spPr/>
      <dgm:t>
        <a:bodyPr/>
        <a:lstStyle/>
        <a:p>
          <a:pPr rtl="0"/>
          <a:r>
            <a:rPr lang="en-US" sz="1600" b="1" dirty="0">
              <a:solidFill>
                <a:srgbClr val="FFFF00"/>
              </a:solidFill>
            </a:rPr>
            <a:t>Consult service</a:t>
          </a:r>
        </a:p>
      </dgm:t>
    </dgm:pt>
    <dgm:pt modelId="{107F0518-E0C1-3244-A45B-A62FAB77290A}" type="parTrans" cxnId="{04284710-5A83-A148-A6D3-F7138B659961}">
      <dgm:prSet/>
      <dgm:spPr/>
      <dgm:t>
        <a:bodyPr/>
        <a:lstStyle/>
        <a:p>
          <a:endParaRPr lang="en-US"/>
        </a:p>
      </dgm:t>
    </dgm:pt>
    <dgm:pt modelId="{7E91A457-8464-6B4C-9E95-4027AF1B6CC5}" type="sibTrans" cxnId="{04284710-5A83-A148-A6D3-F7138B659961}">
      <dgm:prSet/>
      <dgm:spPr/>
      <dgm:t>
        <a:bodyPr/>
        <a:lstStyle/>
        <a:p>
          <a:endParaRPr lang="en-US"/>
        </a:p>
      </dgm:t>
    </dgm:pt>
    <dgm:pt modelId="{E9410889-24CE-BE45-A09F-0F24A8FB6290}">
      <dgm:prSet phldrT="[Text]" custT="1"/>
      <dgm:spPr/>
      <dgm:t>
        <a:bodyPr/>
        <a:lstStyle/>
        <a:p>
          <a:r>
            <a:rPr lang="en-US" sz="1600" b="1" dirty="0">
              <a:solidFill>
                <a:srgbClr val="FFFF00"/>
              </a:solidFill>
            </a:rPr>
            <a:t>Service to the Community</a:t>
          </a:r>
        </a:p>
      </dgm:t>
    </dgm:pt>
    <dgm:pt modelId="{88147D90-FD17-E443-A9AC-F4A801028845}" type="parTrans" cxnId="{E6089F8C-648D-F149-923C-FE1DE470CDAD}">
      <dgm:prSet/>
      <dgm:spPr/>
      <dgm:t>
        <a:bodyPr/>
        <a:lstStyle/>
        <a:p>
          <a:endParaRPr lang="en-US"/>
        </a:p>
      </dgm:t>
    </dgm:pt>
    <dgm:pt modelId="{19D15B61-AEA4-0643-B7FD-E431AD2C8332}" type="sibTrans" cxnId="{E6089F8C-648D-F149-923C-FE1DE470CDAD}">
      <dgm:prSet/>
      <dgm:spPr/>
      <dgm:t>
        <a:bodyPr/>
        <a:lstStyle/>
        <a:p>
          <a:endParaRPr lang="en-US"/>
        </a:p>
      </dgm:t>
    </dgm:pt>
    <dgm:pt modelId="{380C6631-EACE-634E-9C2F-2599AC2FC6E6}">
      <dgm:prSet phldrT="[Text]" custT="1"/>
      <dgm:spPr/>
      <dgm:t>
        <a:bodyPr/>
        <a:lstStyle/>
        <a:p>
          <a:r>
            <a:rPr lang="en-US" sz="2400" b="1" dirty="0">
              <a:solidFill>
                <a:srgbClr val="FFFF00"/>
              </a:solidFill>
            </a:rPr>
            <a:t>Professional Development</a:t>
          </a:r>
        </a:p>
      </dgm:t>
    </dgm:pt>
    <dgm:pt modelId="{D7B1C157-E5F3-C04C-96A8-11A52BEABC4F}" type="parTrans" cxnId="{AFA4F5C4-BAEB-6E44-AEA1-6000A2F0F1F3}">
      <dgm:prSet/>
      <dgm:spPr/>
      <dgm:t>
        <a:bodyPr/>
        <a:lstStyle/>
        <a:p>
          <a:endParaRPr lang="en-US"/>
        </a:p>
      </dgm:t>
    </dgm:pt>
    <dgm:pt modelId="{5DAD7BFF-2DAF-7A4C-A350-DB9FE91F1300}" type="sibTrans" cxnId="{AFA4F5C4-BAEB-6E44-AEA1-6000A2F0F1F3}">
      <dgm:prSet/>
      <dgm:spPr/>
      <dgm:t>
        <a:bodyPr/>
        <a:lstStyle/>
        <a:p>
          <a:endParaRPr lang="en-US"/>
        </a:p>
      </dgm:t>
    </dgm:pt>
    <dgm:pt modelId="{6FEF324A-D598-9846-88F7-AB47FBE0E268}">
      <dgm:prSet phldrT="[Text]" custT="1"/>
      <dgm:spPr/>
      <dgm:t>
        <a:bodyPr/>
        <a:lstStyle/>
        <a:p>
          <a:r>
            <a:rPr lang="en-US" sz="1600" b="1" dirty="0">
              <a:solidFill>
                <a:srgbClr val="FFFF00"/>
              </a:solidFill>
            </a:rPr>
            <a:t>Patient Education</a:t>
          </a:r>
        </a:p>
      </dgm:t>
    </dgm:pt>
    <dgm:pt modelId="{668BF1AB-2135-5845-A5A5-02DE35BCB006}" type="parTrans" cxnId="{D08D665A-00E2-024A-B06C-8D75A9220592}">
      <dgm:prSet/>
      <dgm:spPr/>
      <dgm:t>
        <a:bodyPr/>
        <a:lstStyle/>
        <a:p>
          <a:endParaRPr lang="en-US"/>
        </a:p>
      </dgm:t>
    </dgm:pt>
    <dgm:pt modelId="{A1CB33AE-2773-D14D-B2D2-1DF02670F96F}" type="sibTrans" cxnId="{D08D665A-00E2-024A-B06C-8D75A9220592}">
      <dgm:prSet/>
      <dgm:spPr/>
      <dgm:t>
        <a:bodyPr/>
        <a:lstStyle/>
        <a:p>
          <a:endParaRPr lang="en-US"/>
        </a:p>
      </dgm:t>
    </dgm:pt>
    <dgm:pt modelId="{7F35BA5E-9B45-8946-84A3-95AD1825C8B8}" type="pres">
      <dgm:prSet presAssocID="{D19E7444-2731-9B4D-87B6-7D6C47BFB4AC}" presName="cycle" presStyleCnt="0">
        <dgm:presLayoutVars>
          <dgm:dir/>
          <dgm:resizeHandles val="exact"/>
        </dgm:presLayoutVars>
      </dgm:prSet>
      <dgm:spPr/>
    </dgm:pt>
    <dgm:pt modelId="{A051D7E1-88C9-F044-8982-919F04C755D6}" type="pres">
      <dgm:prSet presAssocID="{B2D73D26-E462-4541-8CD4-6E4B9DFA6C42}" presName="node" presStyleLbl="node1" presStyleIdx="0" presStyleCnt="6" custScaleX="156940">
        <dgm:presLayoutVars>
          <dgm:bulletEnabled val="1"/>
        </dgm:presLayoutVars>
      </dgm:prSet>
      <dgm:spPr/>
    </dgm:pt>
    <dgm:pt modelId="{0B08B90A-55B0-AA47-9B1D-553139A1DC0F}" type="pres">
      <dgm:prSet presAssocID="{B2D73D26-E462-4541-8CD4-6E4B9DFA6C42}" presName="spNode" presStyleCnt="0"/>
      <dgm:spPr/>
    </dgm:pt>
    <dgm:pt modelId="{38AFD4BC-8B92-A944-AFEE-975C7B331AA0}" type="pres">
      <dgm:prSet presAssocID="{CB24DB92-B323-7540-AA95-5964A5964338}" presName="sibTrans" presStyleLbl="sibTrans1D1" presStyleIdx="0" presStyleCnt="6"/>
      <dgm:spPr/>
    </dgm:pt>
    <dgm:pt modelId="{51613ED0-888B-7441-BCC5-EB80B17A4C79}" type="pres">
      <dgm:prSet presAssocID="{7E70C10E-C5A9-C14A-9707-B72A18E4048A}" presName="node" presStyleLbl="node1" presStyleIdx="1" presStyleCnt="6" custScaleX="176283" custRadScaleRad="109597" custRadScaleInc="45310">
        <dgm:presLayoutVars>
          <dgm:bulletEnabled val="1"/>
        </dgm:presLayoutVars>
      </dgm:prSet>
      <dgm:spPr/>
    </dgm:pt>
    <dgm:pt modelId="{B2F48B85-0AD1-3A45-847C-5222373D6379}" type="pres">
      <dgm:prSet presAssocID="{7E70C10E-C5A9-C14A-9707-B72A18E4048A}" presName="spNode" presStyleCnt="0"/>
      <dgm:spPr/>
    </dgm:pt>
    <dgm:pt modelId="{3451459B-4522-A34D-8113-CB3ACEB5D034}" type="pres">
      <dgm:prSet presAssocID="{A48AEE3B-F5F0-FD45-AC91-0AD6AF6AF351}" presName="sibTrans" presStyleLbl="sibTrans1D1" presStyleIdx="1" presStyleCnt="6"/>
      <dgm:spPr/>
    </dgm:pt>
    <dgm:pt modelId="{DBD699B4-1FA4-AF43-955F-72B9D0A635E0}" type="pres">
      <dgm:prSet presAssocID="{33A3B230-881F-B548-9B4F-F1F456F35570}" presName="node" presStyleLbl="node1" presStyleIdx="2" presStyleCnt="6" custScaleX="172217" custRadScaleRad="101591" custRadScaleInc="-31562">
        <dgm:presLayoutVars>
          <dgm:bulletEnabled val="1"/>
        </dgm:presLayoutVars>
      </dgm:prSet>
      <dgm:spPr/>
    </dgm:pt>
    <dgm:pt modelId="{9088B057-7B34-EF47-82DE-DE4695B73CB5}" type="pres">
      <dgm:prSet presAssocID="{33A3B230-881F-B548-9B4F-F1F456F35570}" presName="spNode" presStyleCnt="0"/>
      <dgm:spPr/>
    </dgm:pt>
    <dgm:pt modelId="{0F825CF7-8BBE-F14B-8498-CDD106223E35}" type="pres">
      <dgm:prSet presAssocID="{7E91A457-8464-6B4C-9E95-4027AF1B6CC5}" presName="sibTrans" presStyleLbl="sibTrans1D1" presStyleIdx="2" presStyleCnt="6"/>
      <dgm:spPr/>
    </dgm:pt>
    <dgm:pt modelId="{B6278CFE-17BD-4045-86E8-A9F899050450}" type="pres">
      <dgm:prSet presAssocID="{E9410889-24CE-BE45-A09F-0F24A8FB6290}" presName="node" presStyleLbl="node1" presStyleIdx="3" presStyleCnt="6" custScaleX="196132" custRadScaleRad="102955">
        <dgm:presLayoutVars>
          <dgm:bulletEnabled val="1"/>
        </dgm:presLayoutVars>
      </dgm:prSet>
      <dgm:spPr/>
    </dgm:pt>
    <dgm:pt modelId="{D5746450-4739-8C4C-B619-EBC968B99B19}" type="pres">
      <dgm:prSet presAssocID="{E9410889-24CE-BE45-A09F-0F24A8FB6290}" presName="spNode" presStyleCnt="0"/>
      <dgm:spPr/>
    </dgm:pt>
    <dgm:pt modelId="{FA839D89-F331-3245-A133-596D11F14C17}" type="pres">
      <dgm:prSet presAssocID="{19D15B61-AEA4-0643-B7FD-E431AD2C8332}" presName="sibTrans" presStyleLbl="sibTrans1D1" presStyleIdx="3" presStyleCnt="6"/>
      <dgm:spPr/>
    </dgm:pt>
    <dgm:pt modelId="{7C6AE901-4ED5-0B4D-9A52-1D9A2B6A29C9}" type="pres">
      <dgm:prSet presAssocID="{6FEF324A-D598-9846-88F7-AB47FBE0E268}" presName="node" presStyleLbl="node1" presStyleIdx="4" presStyleCnt="6" custScaleX="195928" custRadScaleRad="101025" custRadScaleInc="42153">
        <dgm:presLayoutVars>
          <dgm:bulletEnabled val="1"/>
        </dgm:presLayoutVars>
      </dgm:prSet>
      <dgm:spPr/>
    </dgm:pt>
    <dgm:pt modelId="{6963FB51-B467-DB49-BEE5-3D579F6B2864}" type="pres">
      <dgm:prSet presAssocID="{6FEF324A-D598-9846-88F7-AB47FBE0E268}" presName="spNode" presStyleCnt="0"/>
      <dgm:spPr/>
    </dgm:pt>
    <dgm:pt modelId="{11F2297F-3191-9E40-93F1-8D41DC3D1477}" type="pres">
      <dgm:prSet presAssocID="{A1CB33AE-2773-D14D-B2D2-1DF02670F96F}" presName="sibTrans" presStyleLbl="sibTrans1D1" presStyleIdx="4" presStyleCnt="6"/>
      <dgm:spPr/>
    </dgm:pt>
    <dgm:pt modelId="{E4767328-FDC4-2D43-9B62-34009EB93022}" type="pres">
      <dgm:prSet presAssocID="{380C6631-EACE-634E-9C2F-2599AC2FC6E6}" presName="node" presStyleLbl="node1" presStyleIdx="5" presStyleCnt="6" custScaleX="199473" custRadScaleRad="106051" custRadScaleInc="-27168">
        <dgm:presLayoutVars>
          <dgm:bulletEnabled val="1"/>
        </dgm:presLayoutVars>
      </dgm:prSet>
      <dgm:spPr/>
    </dgm:pt>
    <dgm:pt modelId="{C5C3D7A4-A098-ED41-A278-C5B7A01F69E0}" type="pres">
      <dgm:prSet presAssocID="{380C6631-EACE-634E-9C2F-2599AC2FC6E6}" presName="spNode" presStyleCnt="0"/>
      <dgm:spPr/>
    </dgm:pt>
    <dgm:pt modelId="{35D953ED-D248-3C4D-891A-14ACAA0F0F75}" type="pres">
      <dgm:prSet presAssocID="{5DAD7BFF-2DAF-7A4C-A350-DB9FE91F1300}" presName="sibTrans" presStyleLbl="sibTrans1D1" presStyleIdx="5" presStyleCnt="6"/>
      <dgm:spPr/>
    </dgm:pt>
  </dgm:ptLst>
  <dgm:cxnLst>
    <dgm:cxn modelId="{0091EE0C-115C-BE4F-81A9-7039D687D17A}" type="presOf" srcId="{5DAD7BFF-2DAF-7A4C-A350-DB9FE91F1300}" destId="{35D953ED-D248-3C4D-891A-14ACAA0F0F75}" srcOrd="0" destOrd="0" presId="urn:microsoft.com/office/officeart/2005/8/layout/cycle6"/>
    <dgm:cxn modelId="{04284710-5A83-A148-A6D3-F7138B659961}" srcId="{D19E7444-2731-9B4D-87B6-7D6C47BFB4AC}" destId="{33A3B230-881F-B548-9B4F-F1F456F35570}" srcOrd="2" destOrd="0" parTransId="{107F0518-E0C1-3244-A45B-A62FAB77290A}" sibTransId="{7E91A457-8464-6B4C-9E95-4027AF1B6CC5}"/>
    <dgm:cxn modelId="{3B12131E-D811-8647-B5E0-172F0969304F}" type="presOf" srcId="{A48AEE3B-F5F0-FD45-AC91-0AD6AF6AF351}" destId="{3451459B-4522-A34D-8113-CB3ACEB5D034}" srcOrd="0" destOrd="0" presId="urn:microsoft.com/office/officeart/2005/8/layout/cycle6"/>
    <dgm:cxn modelId="{DD942125-E564-0648-A058-F408D39D1FB5}" type="presOf" srcId="{380C6631-EACE-634E-9C2F-2599AC2FC6E6}" destId="{E4767328-FDC4-2D43-9B62-34009EB93022}" srcOrd="0" destOrd="0" presId="urn:microsoft.com/office/officeart/2005/8/layout/cycle6"/>
    <dgm:cxn modelId="{14698933-4F4E-2E40-BCDD-3B97822FF29E}" type="presOf" srcId="{B2D73D26-E462-4541-8CD4-6E4B9DFA6C42}" destId="{A051D7E1-88C9-F044-8982-919F04C755D6}" srcOrd="0" destOrd="0" presId="urn:microsoft.com/office/officeart/2005/8/layout/cycle6"/>
    <dgm:cxn modelId="{9CB0B13F-0A5A-4B46-A8A9-B026987DBEF7}" type="presOf" srcId="{7E91A457-8464-6B4C-9E95-4027AF1B6CC5}" destId="{0F825CF7-8BBE-F14B-8498-CDD106223E35}" srcOrd="0" destOrd="0" presId="urn:microsoft.com/office/officeart/2005/8/layout/cycle6"/>
    <dgm:cxn modelId="{CFA5EE4E-CD4D-CB44-916F-47A2FF7EC8DE}" srcId="{D19E7444-2731-9B4D-87B6-7D6C47BFB4AC}" destId="{B2D73D26-E462-4541-8CD4-6E4B9DFA6C42}" srcOrd="0" destOrd="0" parTransId="{5635E2BE-8BDF-E642-BA4D-3092BD46FF78}" sibTransId="{CB24DB92-B323-7540-AA95-5964A5964338}"/>
    <dgm:cxn modelId="{392AC44F-4E16-7343-8F3C-B79BB93003F4}" type="presOf" srcId="{CB24DB92-B323-7540-AA95-5964A5964338}" destId="{38AFD4BC-8B92-A944-AFEE-975C7B331AA0}" srcOrd="0" destOrd="0" presId="urn:microsoft.com/office/officeart/2005/8/layout/cycle6"/>
    <dgm:cxn modelId="{6047A955-22AF-F043-9291-B4D8BAF6A870}" type="presOf" srcId="{33A3B230-881F-B548-9B4F-F1F456F35570}" destId="{DBD699B4-1FA4-AF43-955F-72B9D0A635E0}" srcOrd="0" destOrd="0" presId="urn:microsoft.com/office/officeart/2005/8/layout/cycle6"/>
    <dgm:cxn modelId="{D08D665A-00E2-024A-B06C-8D75A9220592}" srcId="{D19E7444-2731-9B4D-87B6-7D6C47BFB4AC}" destId="{6FEF324A-D598-9846-88F7-AB47FBE0E268}" srcOrd="4" destOrd="0" parTransId="{668BF1AB-2135-5845-A5A5-02DE35BCB006}" sibTransId="{A1CB33AE-2773-D14D-B2D2-1DF02670F96F}"/>
    <dgm:cxn modelId="{7854A086-BE5E-7648-8DCB-78A89A644AAF}" type="presOf" srcId="{6FEF324A-D598-9846-88F7-AB47FBE0E268}" destId="{7C6AE901-4ED5-0B4D-9A52-1D9A2B6A29C9}" srcOrd="0" destOrd="0" presId="urn:microsoft.com/office/officeart/2005/8/layout/cycle6"/>
    <dgm:cxn modelId="{E0697A8C-C626-864F-BE40-E64CC355C76D}" type="presOf" srcId="{D19E7444-2731-9B4D-87B6-7D6C47BFB4AC}" destId="{7F35BA5E-9B45-8946-84A3-95AD1825C8B8}" srcOrd="0" destOrd="0" presId="urn:microsoft.com/office/officeart/2005/8/layout/cycle6"/>
    <dgm:cxn modelId="{E6089F8C-648D-F149-923C-FE1DE470CDAD}" srcId="{D19E7444-2731-9B4D-87B6-7D6C47BFB4AC}" destId="{E9410889-24CE-BE45-A09F-0F24A8FB6290}" srcOrd="3" destOrd="0" parTransId="{88147D90-FD17-E443-A9AC-F4A801028845}" sibTransId="{19D15B61-AEA4-0643-B7FD-E431AD2C8332}"/>
    <dgm:cxn modelId="{8762EF9D-100A-E243-B599-8667B0F9D76B}" type="presOf" srcId="{7E70C10E-C5A9-C14A-9707-B72A18E4048A}" destId="{51613ED0-888B-7441-BCC5-EB80B17A4C79}" srcOrd="0" destOrd="0" presId="urn:microsoft.com/office/officeart/2005/8/layout/cycle6"/>
    <dgm:cxn modelId="{F1E3C1B2-0181-D149-A77A-EFE5005893F2}" type="presOf" srcId="{E9410889-24CE-BE45-A09F-0F24A8FB6290}" destId="{B6278CFE-17BD-4045-86E8-A9F899050450}" srcOrd="0" destOrd="0" presId="urn:microsoft.com/office/officeart/2005/8/layout/cycle6"/>
    <dgm:cxn modelId="{AFA4F5C4-BAEB-6E44-AEA1-6000A2F0F1F3}" srcId="{D19E7444-2731-9B4D-87B6-7D6C47BFB4AC}" destId="{380C6631-EACE-634E-9C2F-2599AC2FC6E6}" srcOrd="5" destOrd="0" parTransId="{D7B1C157-E5F3-C04C-96A8-11A52BEABC4F}" sibTransId="{5DAD7BFF-2DAF-7A4C-A350-DB9FE91F1300}"/>
    <dgm:cxn modelId="{DB330DC9-B123-394C-A20B-6A0990B60245}" type="presOf" srcId="{19D15B61-AEA4-0643-B7FD-E431AD2C8332}" destId="{FA839D89-F331-3245-A133-596D11F14C17}" srcOrd="0" destOrd="0" presId="urn:microsoft.com/office/officeart/2005/8/layout/cycle6"/>
    <dgm:cxn modelId="{52E0DCCC-53BF-834B-BB35-90547FF4E718}" srcId="{D19E7444-2731-9B4D-87B6-7D6C47BFB4AC}" destId="{7E70C10E-C5A9-C14A-9707-B72A18E4048A}" srcOrd="1" destOrd="0" parTransId="{086027E2-A9B7-FD4E-9073-CB580C088CEC}" sibTransId="{A48AEE3B-F5F0-FD45-AC91-0AD6AF6AF351}"/>
    <dgm:cxn modelId="{18FEF3E5-89F9-1F4D-A0F0-AC57F6C9974B}" type="presOf" srcId="{A1CB33AE-2773-D14D-B2D2-1DF02670F96F}" destId="{11F2297F-3191-9E40-93F1-8D41DC3D1477}" srcOrd="0" destOrd="0" presId="urn:microsoft.com/office/officeart/2005/8/layout/cycle6"/>
    <dgm:cxn modelId="{FFDA467A-5A26-2943-867C-C0AC7218CD37}" type="presParOf" srcId="{7F35BA5E-9B45-8946-84A3-95AD1825C8B8}" destId="{A051D7E1-88C9-F044-8982-919F04C755D6}" srcOrd="0" destOrd="0" presId="urn:microsoft.com/office/officeart/2005/8/layout/cycle6"/>
    <dgm:cxn modelId="{D17B7C2E-D173-6345-8B02-5368BDBE1FE6}" type="presParOf" srcId="{7F35BA5E-9B45-8946-84A3-95AD1825C8B8}" destId="{0B08B90A-55B0-AA47-9B1D-553139A1DC0F}" srcOrd="1" destOrd="0" presId="urn:microsoft.com/office/officeart/2005/8/layout/cycle6"/>
    <dgm:cxn modelId="{3EADF5BD-453A-FF4B-B5A2-53497582B7F6}" type="presParOf" srcId="{7F35BA5E-9B45-8946-84A3-95AD1825C8B8}" destId="{38AFD4BC-8B92-A944-AFEE-975C7B331AA0}" srcOrd="2" destOrd="0" presId="urn:microsoft.com/office/officeart/2005/8/layout/cycle6"/>
    <dgm:cxn modelId="{C0D47640-10BD-194D-9050-77CCEB217147}" type="presParOf" srcId="{7F35BA5E-9B45-8946-84A3-95AD1825C8B8}" destId="{51613ED0-888B-7441-BCC5-EB80B17A4C79}" srcOrd="3" destOrd="0" presId="urn:microsoft.com/office/officeart/2005/8/layout/cycle6"/>
    <dgm:cxn modelId="{78D179B8-A888-B44D-8E33-6CC19452001A}" type="presParOf" srcId="{7F35BA5E-9B45-8946-84A3-95AD1825C8B8}" destId="{B2F48B85-0AD1-3A45-847C-5222373D6379}" srcOrd="4" destOrd="0" presId="urn:microsoft.com/office/officeart/2005/8/layout/cycle6"/>
    <dgm:cxn modelId="{3A82053C-8316-1C4B-AE20-2E72C10F7E12}" type="presParOf" srcId="{7F35BA5E-9B45-8946-84A3-95AD1825C8B8}" destId="{3451459B-4522-A34D-8113-CB3ACEB5D034}" srcOrd="5" destOrd="0" presId="urn:microsoft.com/office/officeart/2005/8/layout/cycle6"/>
    <dgm:cxn modelId="{8767052C-4F6F-0747-9724-AC4D23E62E30}" type="presParOf" srcId="{7F35BA5E-9B45-8946-84A3-95AD1825C8B8}" destId="{DBD699B4-1FA4-AF43-955F-72B9D0A635E0}" srcOrd="6" destOrd="0" presId="urn:microsoft.com/office/officeart/2005/8/layout/cycle6"/>
    <dgm:cxn modelId="{AC0AFC52-8233-A847-A3EE-5CABEB16EACB}" type="presParOf" srcId="{7F35BA5E-9B45-8946-84A3-95AD1825C8B8}" destId="{9088B057-7B34-EF47-82DE-DE4695B73CB5}" srcOrd="7" destOrd="0" presId="urn:microsoft.com/office/officeart/2005/8/layout/cycle6"/>
    <dgm:cxn modelId="{32338A95-EA3F-3843-839F-F639BD04F18E}" type="presParOf" srcId="{7F35BA5E-9B45-8946-84A3-95AD1825C8B8}" destId="{0F825CF7-8BBE-F14B-8498-CDD106223E35}" srcOrd="8" destOrd="0" presId="urn:microsoft.com/office/officeart/2005/8/layout/cycle6"/>
    <dgm:cxn modelId="{39479729-DB58-7248-AE86-A1A9BE2C4AE8}" type="presParOf" srcId="{7F35BA5E-9B45-8946-84A3-95AD1825C8B8}" destId="{B6278CFE-17BD-4045-86E8-A9F899050450}" srcOrd="9" destOrd="0" presId="urn:microsoft.com/office/officeart/2005/8/layout/cycle6"/>
    <dgm:cxn modelId="{5BC01B13-BB33-A246-A926-79282AD584DB}" type="presParOf" srcId="{7F35BA5E-9B45-8946-84A3-95AD1825C8B8}" destId="{D5746450-4739-8C4C-B619-EBC968B99B19}" srcOrd="10" destOrd="0" presId="urn:microsoft.com/office/officeart/2005/8/layout/cycle6"/>
    <dgm:cxn modelId="{BF2F5044-F732-5740-A8D7-4D595B7D3ACC}" type="presParOf" srcId="{7F35BA5E-9B45-8946-84A3-95AD1825C8B8}" destId="{FA839D89-F331-3245-A133-596D11F14C17}" srcOrd="11" destOrd="0" presId="urn:microsoft.com/office/officeart/2005/8/layout/cycle6"/>
    <dgm:cxn modelId="{AB83140E-2087-904F-AB3F-95E369F345D0}" type="presParOf" srcId="{7F35BA5E-9B45-8946-84A3-95AD1825C8B8}" destId="{7C6AE901-4ED5-0B4D-9A52-1D9A2B6A29C9}" srcOrd="12" destOrd="0" presId="urn:microsoft.com/office/officeart/2005/8/layout/cycle6"/>
    <dgm:cxn modelId="{0AC38420-D9F7-0C4A-9EED-5D195FB101EA}" type="presParOf" srcId="{7F35BA5E-9B45-8946-84A3-95AD1825C8B8}" destId="{6963FB51-B467-DB49-BEE5-3D579F6B2864}" srcOrd="13" destOrd="0" presId="urn:microsoft.com/office/officeart/2005/8/layout/cycle6"/>
    <dgm:cxn modelId="{07DDA18D-FC40-FB45-B345-5074ED4968E7}" type="presParOf" srcId="{7F35BA5E-9B45-8946-84A3-95AD1825C8B8}" destId="{11F2297F-3191-9E40-93F1-8D41DC3D1477}" srcOrd="14" destOrd="0" presId="urn:microsoft.com/office/officeart/2005/8/layout/cycle6"/>
    <dgm:cxn modelId="{F94AD6B5-0112-5B41-9B08-8F788494BFF3}" type="presParOf" srcId="{7F35BA5E-9B45-8946-84A3-95AD1825C8B8}" destId="{E4767328-FDC4-2D43-9B62-34009EB93022}" srcOrd="15" destOrd="0" presId="urn:microsoft.com/office/officeart/2005/8/layout/cycle6"/>
    <dgm:cxn modelId="{7D675656-4C2D-BC4B-9BDF-50B7724267AA}" type="presParOf" srcId="{7F35BA5E-9B45-8946-84A3-95AD1825C8B8}" destId="{C5C3D7A4-A098-ED41-A278-C5B7A01F69E0}" srcOrd="16" destOrd="0" presId="urn:microsoft.com/office/officeart/2005/8/layout/cycle6"/>
    <dgm:cxn modelId="{80B987A2-7AD1-834E-9FEE-5AFBACCFBB22}" type="presParOf" srcId="{7F35BA5E-9B45-8946-84A3-95AD1825C8B8}" destId="{35D953ED-D248-3C4D-891A-14ACAA0F0F75}" srcOrd="17"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1D7E1-88C9-F044-8982-919F04C755D6}">
      <dsp:nvSpPr>
        <dsp:cNvPr id="0" name=""/>
        <dsp:cNvSpPr/>
      </dsp:nvSpPr>
      <dsp:spPr>
        <a:xfrm>
          <a:off x="2828732" y="26672"/>
          <a:ext cx="1926860" cy="798049"/>
        </a:xfrm>
        <a:prstGeom prst="roundRect">
          <a:avLst/>
        </a:prstGeom>
        <a:solidFill>
          <a:schemeClr val="tx2">
            <a:lumMod val="90000"/>
            <a:lumOff val="1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FFFF00"/>
              </a:solidFill>
            </a:rPr>
            <a:t>Inpatient</a:t>
          </a:r>
        </a:p>
      </dsp:txBody>
      <dsp:txXfrm>
        <a:off x="2867690" y="65630"/>
        <a:ext cx="1848944" cy="720133"/>
      </dsp:txXfrm>
    </dsp:sp>
    <dsp:sp modelId="{38AFD4BC-8B92-A944-AFEE-975C7B331AA0}">
      <dsp:nvSpPr>
        <dsp:cNvPr id="0" name=""/>
        <dsp:cNvSpPr/>
      </dsp:nvSpPr>
      <dsp:spPr>
        <a:xfrm>
          <a:off x="2344878" y="589657"/>
          <a:ext cx="3761156" cy="3761156"/>
        </a:xfrm>
        <a:custGeom>
          <a:avLst/>
          <a:gdLst/>
          <a:ahLst/>
          <a:cxnLst/>
          <a:rect l="0" t="0" r="0" b="0"/>
          <a:pathLst>
            <a:path>
              <a:moveTo>
                <a:pt x="2419705" y="78935"/>
              </a:moveTo>
              <a:arcTo wR="1880578" hR="1880578" stAng="17199564" swAng="1698302"/>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51613ED0-888B-7441-BCC5-EB80B17A4C79}">
      <dsp:nvSpPr>
        <dsp:cNvPr id="0" name=""/>
        <dsp:cNvSpPr/>
      </dsp:nvSpPr>
      <dsp:spPr>
        <a:xfrm>
          <a:off x="4683788" y="1146284"/>
          <a:ext cx="2164348" cy="798049"/>
        </a:xfrm>
        <a:prstGeom prst="roundRect">
          <a:avLst/>
        </a:prstGeom>
        <a:solidFill>
          <a:schemeClr val="tx2">
            <a:lumMod val="90000"/>
            <a:lumOff val="1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FFFF00"/>
              </a:solidFill>
            </a:rPr>
            <a:t>Outpatient </a:t>
          </a:r>
        </a:p>
      </dsp:txBody>
      <dsp:txXfrm>
        <a:off x="4722746" y="1185242"/>
        <a:ext cx="2086432" cy="720133"/>
      </dsp:txXfrm>
    </dsp:sp>
    <dsp:sp modelId="{3451459B-4522-A34D-8113-CB3ACEB5D034}">
      <dsp:nvSpPr>
        <dsp:cNvPr id="0" name=""/>
        <dsp:cNvSpPr/>
      </dsp:nvSpPr>
      <dsp:spPr>
        <a:xfrm>
          <a:off x="2113785" y="12255"/>
          <a:ext cx="3761156" cy="3761156"/>
        </a:xfrm>
        <a:custGeom>
          <a:avLst/>
          <a:gdLst/>
          <a:ahLst/>
          <a:cxnLst/>
          <a:rect l="0" t="0" r="0" b="0"/>
          <a:pathLst>
            <a:path>
              <a:moveTo>
                <a:pt x="3760238" y="1939311"/>
              </a:moveTo>
              <a:arcTo wR="1880578" hR="1880578" stAng="107384" swAng="1304648"/>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DBD699B4-1FA4-AF43-955F-72B9D0A635E0}">
      <dsp:nvSpPr>
        <dsp:cNvPr id="0" name=""/>
        <dsp:cNvSpPr/>
      </dsp:nvSpPr>
      <dsp:spPr>
        <a:xfrm>
          <a:off x="4533325" y="2650360"/>
          <a:ext cx="2114426" cy="798049"/>
        </a:xfrm>
        <a:prstGeom prst="roundRect">
          <a:avLst/>
        </a:prstGeom>
        <a:solidFill>
          <a:schemeClr val="tx2">
            <a:lumMod val="90000"/>
            <a:lumOff val="1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FFFF00"/>
              </a:solidFill>
            </a:rPr>
            <a:t>Consult service</a:t>
          </a:r>
        </a:p>
      </dsp:txBody>
      <dsp:txXfrm>
        <a:off x="4572283" y="2689318"/>
        <a:ext cx="2036510" cy="720133"/>
      </dsp:txXfrm>
    </dsp:sp>
    <dsp:sp modelId="{0F825CF7-8BBE-F14B-8498-CDD106223E35}">
      <dsp:nvSpPr>
        <dsp:cNvPr id="0" name=""/>
        <dsp:cNvSpPr/>
      </dsp:nvSpPr>
      <dsp:spPr>
        <a:xfrm>
          <a:off x="1836829" y="160312"/>
          <a:ext cx="3761156" cy="3761156"/>
        </a:xfrm>
        <a:custGeom>
          <a:avLst/>
          <a:gdLst/>
          <a:ahLst/>
          <a:cxnLst/>
          <a:rect l="0" t="0" r="0" b="0"/>
          <a:pathLst>
            <a:path>
              <a:moveTo>
                <a:pt x="3123335" y="3292005"/>
              </a:moveTo>
              <a:arcTo wR="1880578" hR="1880578" stAng="2918171" swAng="1061706"/>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B6278CFE-17BD-4045-86E8-A9F899050450}">
      <dsp:nvSpPr>
        <dsp:cNvPr id="0" name=""/>
        <dsp:cNvSpPr/>
      </dsp:nvSpPr>
      <dsp:spPr>
        <a:xfrm>
          <a:off x="2636977" y="3765638"/>
          <a:ext cx="2408047" cy="798049"/>
        </a:xfrm>
        <a:prstGeom prst="roundRect">
          <a:avLst/>
        </a:prstGeom>
        <a:solidFill>
          <a:schemeClr val="tx2">
            <a:lumMod val="90000"/>
            <a:lumOff val="1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rPr>
            <a:t>Service to the Community</a:t>
          </a:r>
        </a:p>
      </dsp:txBody>
      <dsp:txXfrm>
        <a:off x="2675935" y="3804596"/>
        <a:ext cx="2330131" cy="720133"/>
      </dsp:txXfrm>
    </dsp:sp>
    <dsp:sp modelId="{FA839D89-F331-3245-A133-596D11F14C17}">
      <dsp:nvSpPr>
        <dsp:cNvPr id="0" name=""/>
        <dsp:cNvSpPr/>
      </dsp:nvSpPr>
      <dsp:spPr>
        <a:xfrm>
          <a:off x="2106180" y="156626"/>
          <a:ext cx="3761156" cy="3761156"/>
        </a:xfrm>
        <a:custGeom>
          <a:avLst/>
          <a:gdLst/>
          <a:ahLst/>
          <a:cxnLst/>
          <a:rect l="0" t="0" r="0" b="0"/>
          <a:pathLst>
            <a:path>
              <a:moveTo>
                <a:pt x="1133198" y="3606265"/>
              </a:moveTo>
              <a:arcTo wR="1880578" hR="1880578" stAng="6805020" swAng="1250261"/>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7C6AE901-4ED5-0B4D-9A52-1D9A2B6A29C9}">
      <dsp:nvSpPr>
        <dsp:cNvPr id="0" name=""/>
        <dsp:cNvSpPr/>
      </dsp:nvSpPr>
      <dsp:spPr>
        <a:xfrm>
          <a:off x="871416" y="2581258"/>
          <a:ext cx="2405543" cy="798049"/>
        </a:xfrm>
        <a:prstGeom prst="roundRect">
          <a:avLst/>
        </a:prstGeom>
        <a:solidFill>
          <a:schemeClr val="tx2">
            <a:lumMod val="90000"/>
            <a:lumOff val="1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rPr>
            <a:t>Patient Education</a:t>
          </a:r>
        </a:p>
      </dsp:txBody>
      <dsp:txXfrm>
        <a:off x="910374" y="2620216"/>
        <a:ext cx="2327627" cy="720133"/>
      </dsp:txXfrm>
    </dsp:sp>
    <dsp:sp modelId="{11F2297F-3191-9E40-93F1-8D41DC3D1477}">
      <dsp:nvSpPr>
        <dsp:cNvPr id="0" name=""/>
        <dsp:cNvSpPr/>
      </dsp:nvSpPr>
      <dsp:spPr>
        <a:xfrm>
          <a:off x="1855325" y="68158"/>
          <a:ext cx="3761156" cy="3761156"/>
        </a:xfrm>
        <a:custGeom>
          <a:avLst/>
          <a:gdLst/>
          <a:ahLst/>
          <a:cxnLst/>
          <a:rect l="0" t="0" r="0" b="0"/>
          <a:pathLst>
            <a:path>
              <a:moveTo>
                <a:pt x="107230" y="2506527"/>
              </a:moveTo>
              <a:arcTo wR="1880578" hR="1880578" stAng="9633490" swAng="1256728"/>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E4767328-FDC4-2D43-9B62-34009EB93022}">
      <dsp:nvSpPr>
        <dsp:cNvPr id="0" name=""/>
        <dsp:cNvSpPr/>
      </dsp:nvSpPr>
      <dsp:spPr>
        <a:xfrm>
          <a:off x="753792" y="1094369"/>
          <a:ext cx="2449067" cy="798049"/>
        </a:xfrm>
        <a:prstGeom prst="roundRect">
          <a:avLst/>
        </a:prstGeom>
        <a:solidFill>
          <a:schemeClr val="tx2">
            <a:lumMod val="90000"/>
            <a:lumOff val="1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rPr>
            <a:t>Professional Development</a:t>
          </a:r>
        </a:p>
      </dsp:txBody>
      <dsp:txXfrm>
        <a:off x="792750" y="1133327"/>
        <a:ext cx="2371151" cy="720133"/>
      </dsp:txXfrm>
    </dsp:sp>
    <dsp:sp modelId="{35D953ED-D248-3C4D-891A-14ACAA0F0F75}">
      <dsp:nvSpPr>
        <dsp:cNvPr id="0" name=""/>
        <dsp:cNvSpPr/>
      </dsp:nvSpPr>
      <dsp:spPr>
        <a:xfrm>
          <a:off x="1573758" y="618143"/>
          <a:ext cx="3761156" cy="3761156"/>
        </a:xfrm>
        <a:custGeom>
          <a:avLst/>
          <a:gdLst/>
          <a:ahLst/>
          <a:cxnLst/>
          <a:rect l="0" t="0" r="0" b="0"/>
          <a:pathLst>
            <a:path>
              <a:moveTo>
                <a:pt x="635261" y="471407"/>
              </a:moveTo>
              <a:arcTo wR="1880578" hR="1880578" stAng="13711934" swAng="1308955"/>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1D7E1-88C9-F044-8982-919F04C755D6}">
      <dsp:nvSpPr>
        <dsp:cNvPr id="0" name=""/>
        <dsp:cNvSpPr/>
      </dsp:nvSpPr>
      <dsp:spPr>
        <a:xfrm>
          <a:off x="1401444" y="937"/>
          <a:ext cx="1846894" cy="7649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FFFF00"/>
              </a:solidFill>
            </a:rPr>
            <a:t>Inpatient</a:t>
          </a:r>
        </a:p>
      </dsp:txBody>
      <dsp:txXfrm>
        <a:off x="1438785" y="38278"/>
        <a:ext cx="1772212" cy="690248"/>
      </dsp:txXfrm>
    </dsp:sp>
    <dsp:sp modelId="{38AFD4BC-8B92-A944-AFEE-975C7B331AA0}">
      <dsp:nvSpPr>
        <dsp:cNvPr id="0" name=""/>
        <dsp:cNvSpPr/>
      </dsp:nvSpPr>
      <dsp:spPr>
        <a:xfrm>
          <a:off x="303562" y="231282"/>
          <a:ext cx="3608200" cy="3608200"/>
        </a:xfrm>
        <a:custGeom>
          <a:avLst/>
          <a:gdLst/>
          <a:ahLst/>
          <a:cxnLst/>
          <a:rect l="0" t="0" r="0" b="0"/>
          <a:pathLst>
            <a:path>
              <a:moveTo>
                <a:pt x="2949502" y="410245"/>
              </a:moveTo>
              <a:arcTo wR="1804100" hR="1804100" stAng="18564702" swAng="1146412"/>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51613ED0-888B-7441-BCC5-EB80B17A4C79}">
      <dsp:nvSpPr>
        <dsp:cNvPr id="0" name=""/>
        <dsp:cNvSpPr/>
      </dsp:nvSpPr>
      <dsp:spPr>
        <a:xfrm>
          <a:off x="2850024" y="1098456"/>
          <a:ext cx="2074526" cy="7649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FFFF00"/>
              </a:solidFill>
            </a:rPr>
            <a:t>Outpatient </a:t>
          </a:r>
        </a:p>
      </dsp:txBody>
      <dsp:txXfrm>
        <a:off x="2887365" y="1135797"/>
        <a:ext cx="1999844" cy="690248"/>
      </dsp:txXfrm>
    </dsp:sp>
    <dsp:sp modelId="{3451459B-4522-A34D-8113-CB3ACEB5D034}">
      <dsp:nvSpPr>
        <dsp:cNvPr id="0" name=""/>
        <dsp:cNvSpPr/>
      </dsp:nvSpPr>
      <dsp:spPr>
        <a:xfrm>
          <a:off x="436119" y="415899"/>
          <a:ext cx="3608200" cy="3608200"/>
        </a:xfrm>
        <a:custGeom>
          <a:avLst/>
          <a:gdLst/>
          <a:ahLst/>
          <a:cxnLst/>
          <a:rect l="0" t="0" r="0" b="0"/>
          <a:pathLst>
            <a:path>
              <a:moveTo>
                <a:pt x="3573931" y="1454136"/>
              </a:moveTo>
              <a:arcTo wR="1804100" hR="1804100" stAng="20928883" swAng="1273853"/>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DBD699B4-1FA4-AF43-955F-72B9D0A635E0}">
      <dsp:nvSpPr>
        <dsp:cNvPr id="0" name=""/>
        <dsp:cNvSpPr/>
      </dsp:nvSpPr>
      <dsp:spPr>
        <a:xfrm>
          <a:off x="2873949" y="2541365"/>
          <a:ext cx="2026676" cy="7649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FFFF00"/>
              </a:solidFill>
            </a:rPr>
            <a:t>Consult service</a:t>
          </a:r>
        </a:p>
      </dsp:txBody>
      <dsp:txXfrm>
        <a:off x="2911290" y="2578706"/>
        <a:ext cx="1951994" cy="690248"/>
      </dsp:txXfrm>
    </dsp:sp>
    <dsp:sp modelId="{0F825CF7-8BBE-F14B-8498-CDD106223E35}">
      <dsp:nvSpPr>
        <dsp:cNvPr id="0" name=""/>
        <dsp:cNvSpPr/>
      </dsp:nvSpPr>
      <dsp:spPr>
        <a:xfrm>
          <a:off x="294825" y="181666"/>
          <a:ext cx="3608200" cy="3608200"/>
        </a:xfrm>
        <a:custGeom>
          <a:avLst/>
          <a:gdLst/>
          <a:ahLst/>
          <a:cxnLst/>
          <a:rect l="0" t="0" r="0" b="0"/>
          <a:pathLst>
            <a:path>
              <a:moveTo>
                <a:pt x="3029374" y="3128290"/>
              </a:moveTo>
              <a:arcTo wR="1804100" hR="1804100" stAng="2833313" swAng="1008628"/>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B6278CFE-17BD-4045-86E8-A9F899050450}">
      <dsp:nvSpPr>
        <dsp:cNvPr id="0" name=""/>
        <dsp:cNvSpPr/>
      </dsp:nvSpPr>
      <dsp:spPr>
        <a:xfrm>
          <a:off x="1170835" y="3610075"/>
          <a:ext cx="2308112" cy="7649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Service to the Community</a:t>
          </a:r>
        </a:p>
      </dsp:txBody>
      <dsp:txXfrm>
        <a:off x="1208176" y="3647416"/>
        <a:ext cx="2233430" cy="690248"/>
      </dsp:txXfrm>
    </dsp:sp>
    <dsp:sp modelId="{FA839D89-F331-3245-A133-596D11F14C17}">
      <dsp:nvSpPr>
        <dsp:cNvPr id="0" name=""/>
        <dsp:cNvSpPr/>
      </dsp:nvSpPr>
      <dsp:spPr>
        <a:xfrm>
          <a:off x="783657" y="183723"/>
          <a:ext cx="3608200" cy="3608200"/>
        </a:xfrm>
        <a:custGeom>
          <a:avLst/>
          <a:gdLst/>
          <a:ahLst/>
          <a:cxnLst/>
          <a:rect l="0" t="0" r="0" b="0"/>
          <a:pathLst>
            <a:path>
              <a:moveTo>
                <a:pt x="1009091" y="3423587"/>
              </a:moveTo>
              <a:arcTo wR="1804100" hR="1804100" stAng="6968790" swAng="1182001"/>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7C6AE901-4ED5-0B4D-9A52-1D9A2B6A29C9}">
      <dsp:nvSpPr>
        <dsp:cNvPr id="0" name=""/>
        <dsp:cNvSpPr/>
      </dsp:nvSpPr>
      <dsp:spPr>
        <a:xfrm>
          <a:off x="-390361" y="2475073"/>
          <a:ext cx="2305711" cy="7649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00"/>
              </a:solidFill>
            </a:rPr>
            <a:t>Patient Education</a:t>
          </a:r>
        </a:p>
      </dsp:txBody>
      <dsp:txXfrm>
        <a:off x="-353020" y="2512414"/>
        <a:ext cx="2231029" cy="690248"/>
      </dsp:txXfrm>
    </dsp:sp>
    <dsp:sp modelId="{11F2297F-3191-9E40-93F1-8D41DC3D1477}">
      <dsp:nvSpPr>
        <dsp:cNvPr id="0" name=""/>
        <dsp:cNvSpPr/>
      </dsp:nvSpPr>
      <dsp:spPr>
        <a:xfrm>
          <a:off x="599351" y="249056"/>
          <a:ext cx="3608200" cy="3608200"/>
        </a:xfrm>
        <a:custGeom>
          <a:avLst/>
          <a:gdLst/>
          <a:ahLst/>
          <a:cxnLst/>
          <a:rect l="0" t="0" r="0" b="0"/>
          <a:pathLst>
            <a:path>
              <a:moveTo>
                <a:pt x="48403" y="2219196"/>
              </a:moveTo>
              <a:arcTo wR="1804100" hR="1804100" stAng="10001875" swAng="1317823"/>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E4767328-FDC4-2D43-9B62-34009EB93022}">
      <dsp:nvSpPr>
        <dsp:cNvPr id="0" name=""/>
        <dsp:cNvSpPr/>
      </dsp:nvSpPr>
      <dsp:spPr>
        <a:xfrm>
          <a:off x="-411220" y="1009602"/>
          <a:ext cx="2347429" cy="76493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00"/>
              </a:solidFill>
            </a:rPr>
            <a:t>Professional Development</a:t>
          </a:r>
        </a:p>
      </dsp:txBody>
      <dsp:txXfrm>
        <a:off x="-373879" y="1046943"/>
        <a:ext cx="2272747" cy="690248"/>
      </dsp:txXfrm>
    </dsp:sp>
    <dsp:sp modelId="{35D953ED-D248-3C4D-891A-14ACAA0F0F75}">
      <dsp:nvSpPr>
        <dsp:cNvPr id="0" name=""/>
        <dsp:cNvSpPr/>
      </dsp:nvSpPr>
      <dsp:spPr>
        <a:xfrm>
          <a:off x="666291" y="286872"/>
          <a:ext cx="3608200" cy="3608200"/>
        </a:xfrm>
        <a:custGeom>
          <a:avLst/>
          <a:gdLst/>
          <a:ahLst/>
          <a:cxnLst/>
          <a:rect l="0" t="0" r="0" b="0"/>
          <a:pathLst>
            <a:path>
              <a:moveTo>
                <a:pt x="363176" y="718505"/>
              </a:moveTo>
              <a:arcTo wR="1804100" hR="1804100" stAng="13019667" swAng="990145"/>
            </a:path>
          </a:pathLst>
        </a:custGeom>
        <a:noFill/>
        <a:ln w="12700"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3B23A-AC12-400D-82B4-DAE1D19E3386}" type="datetimeFigureOut">
              <a:rPr lang="en-US" smtClean="0"/>
              <a:t>2/27/2024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1DB7C-3283-49E4-AA2E-796E91323D99}" type="slidenum">
              <a:rPr lang="en-US" smtClean="0"/>
              <a:t>‹#›</a:t>
            </a:fld>
            <a:endParaRPr lang="en-US"/>
          </a:p>
        </p:txBody>
      </p:sp>
    </p:spTree>
    <p:extLst>
      <p:ext uri="{BB962C8B-B14F-4D97-AF65-F5344CB8AC3E}">
        <p14:creationId xmlns:p14="http://schemas.microsoft.com/office/powerpoint/2010/main" val="227552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AB6BE-F205-4A5D-82E5-C9BCE3B86834}" type="datetimeFigureOut">
              <a:rPr lang="en-US" smtClean="0"/>
              <a:t>2/27/2024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09521-3B91-41E6-9E26-C8F9AD6E2945}" type="slidenum">
              <a:rPr lang="en-US" smtClean="0"/>
              <a:t>‹#›</a:t>
            </a:fld>
            <a:endParaRPr lang="en-US"/>
          </a:p>
        </p:txBody>
      </p:sp>
    </p:spTree>
    <p:extLst>
      <p:ext uri="{BB962C8B-B14F-4D97-AF65-F5344CB8AC3E}">
        <p14:creationId xmlns:p14="http://schemas.microsoft.com/office/powerpoint/2010/main" val="140844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5</a:t>
            </a:fld>
            <a:endParaRPr lang="en-US"/>
          </a:p>
        </p:txBody>
      </p:sp>
    </p:spTree>
    <p:extLst>
      <p:ext uri="{BB962C8B-B14F-4D97-AF65-F5344CB8AC3E}">
        <p14:creationId xmlns:p14="http://schemas.microsoft.com/office/powerpoint/2010/main" val="279346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30</a:t>
            </a:fld>
            <a:endParaRPr lang="en-US"/>
          </a:p>
        </p:txBody>
      </p:sp>
    </p:spTree>
    <p:extLst>
      <p:ext uri="{BB962C8B-B14F-4D97-AF65-F5344CB8AC3E}">
        <p14:creationId xmlns:p14="http://schemas.microsoft.com/office/powerpoint/2010/main" val="14705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32</a:t>
            </a:fld>
            <a:endParaRPr lang="en-US"/>
          </a:p>
        </p:txBody>
      </p:sp>
    </p:spTree>
    <p:extLst>
      <p:ext uri="{BB962C8B-B14F-4D97-AF65-F5344CB8AC3E}">
        <p14:creationId xmlns:p14="http://schemas.microsoft.com/office/powerpoint/2010/main" val="335810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33</a:t>
            </a:fld>
            <a:endParaRPr lang="en-US"/>
          </a:p>
        </p:txBody>
      </p:sp>
    </p:spTree>
    <p:extLst>
      <p:ext uri="{BB962C8B-B14F-4D97-AF65-F5344CB8AC3E}">
        <p14:creationId xmlns:p14="http://schemas.microsoft.com/office/powerpoint/2010/main" val="409226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35</a:t>
            </a:fld>
            <a:endParaRPr lang="en-US"/>
          </a:p>
        </p:txBody>
      </p:sp>
    </p:spTree>
    <p:extLst>
      <p:ext uri="{BB962C8B-B14F-4D97-AF65-F5344CB8AC3E}">
        <p14:creationId xmlns:p14="http://schemas.microsoft.com/office/powerpoint/2010/main" val="335810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36</a:t>
            </a:fld>
            <a:endParaRPr lang="en-US"/>
          </a:p>
        </p:txBody>
      </p:sp>
    </p:spTree>
    <p:extLst>
      <p:ext uri="{BB962C8B-B14F-4D97-AF65-F5344CB8AC3E}">
        <p14:creationId xmlns:p14="http://schemas.microsoft.com/office/powerpoint/2010/main" val="57044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Recordkeeping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Mentoring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39</a:t>
            </a:fld>
            <a:endParaRPr lang="en-US"/>
          </a:p>
        </p:txBody>
      </p:sp>
    </p:spTree>
    <p:extLst>
      <p:ext uri="{BB962C8B-B14F-4D97-AF65-F5344CB8AC3E}">
        <p14:creationId xmlns:p14="http://schemas.microsoft.com/office/powerpoint/2010/main" val="148648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6</a:t>
            </a:fld>
            <a:endParaRPr lang="en-US"/>
          </a:p>
        </p:txBody>
      </p:sp>
    </p:spTree>
    <p:extLst>
      <p:ext uri="{BB962C8B-B14F-4D97-AF65-F5344CB8AC3E}">
        <p14:creationId xmlns:p14="http://schemas.microsoft.com/office/powerpoint/2010/main" val="367499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7</a:t>
            </a:fld>
            <a:endParaRPr lang="en-US"/>
          </a:p>
        </p:txBody>
      </p:sp>
    </p:spTree>
    <p:extLst>
      <p:ext uri="{BB962C8B-B14F-4D97-AF65-F5344CB8AC3E}">
        <p14:creationId xmlns:p14="http://schemas.microsoft.com/office/powerpoint/2010/main" val="174072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14</a:t>
            </a:fld>
            <a:endParaRPr lang="en-US"/>
          </a:p>
        </p:txBody>
      </p:sp>
    </p:spTree>
    <p:extLst>
      <p:ext uri="{BB962C8B-B14F-4D97-AF65-F5344CB8AC3E}">
        <p14:creationId xmlns:p14="http://schemas.microsoft.com/office/powerpoint/2010/main" val="193444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16</a:t>
            </a:fld>
            <a:endParaRPr lang="en-US"/>
          </a:p>
        </p:txBody>
      </p:sp>
    </p:spTree>
    <p:extLst>
      <p:ext uri="{BB962C8B-B14F-4D97-AF65-F5344CB8AC3E}">
        <p14:creationId xmlns:p14="http://schemas.microsoft.com/office/powerpoint/2010/main" val="330537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17</a:t>
            </a:fld>
            <a:endParaRPr lang="en-US"/>
          </a:p>
        </p:txBody>
      </p:sp>
    </p:spTree>
    <p:extLst>
      <p:ext uri="{BB962C8B-B14F-4D97-AF65-F5344CB8AC3E}">
        <p14:creationId xmlns:p14="http://schemas.microsoft.com/office/powerpoint/2010/main" val="284051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20</a:t>
            </a:fld>
            <a:endParaRPr lang="en-US"/>
          </a:p>
        </p:txBody>
      </p:sp>
    </p:spTree>
    <p:extLst>
      <p:ext uri="{BB962C8B-B14F-4D97-AF65-F5344CB8AC3E}">
        <p14:creationId xmlns:p14="http://schemas.microsoft.com/office/powerpoint/2010/main" val="341326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23</a:t>
            </a:fld>
            <a:endParaRPr lang="en-US"/>
          </a:p>
        </p:txBody>
      </p:sp>
    </p:spTree>
    <p:extLst>
      <p:ext uri="{BB962C8B-B14F-4D97-AF65-F5344CB8AC3E}">
        <p14:creationId xmlns:p14="http://schemas.microsoft.com/office/powerpoint/2010/main" val="27916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09521-3B91-41E6-9E26-C8F9AD6E2945}" type="slidenum">
              <a:rPr lang="en-US" smtClean="0"/>
              <a:t>29</a:t>
            </a:fld>
            <a:endParaRPr lang="en-US"/>
          </a:p>
        </p:txBody>
      </p:sp>
    </p:spTree>
    <p:extLst>
      <p:ext uri="{BB962C8B-B14F-4D97-AF65-F5344CB8AC3E}">
        <p14:creationId xmlns:p14="http://schemas.microsoft.com/office/powerpoint/2010/main" val="379504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2"/>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2" y="1524001"/>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A1B5BC8-90D3-4CE3-9BB7-83C180EB5EB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B5BC8-90D3-4CE3-9BB7-83C180EB5EBD}"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A1B5BC8-90D3-4CE3-9BB7-83C180EB5EB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A1B5BC8-90D3-4CE3-9BB7-83C180EB5EB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A1B5BC8-90D3-4CE3-9BB7-83C180EB5EB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3352803"/>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9" y="4771031"/>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A1B5BC8-90D3-4CE3-9BB7-83C180EB5EB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6"/>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7"/>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B5BC8-90D3-4CE3-9BB7-83C180EB5EB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EA1B5BC8-90D3-4CE3-9BB7-83C180EB5EBD}"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EA1B5BC8-90D3-4CE3-9BB7-83C180EB5EBD}"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A1B5BC8-90D3-4CE3-9BB7-83C180EB5EBD}"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B5BC8-90D3-4CE3-9BB7-83C180EB5EBD}"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1B5BC8-90D3-4CE3-9BB7-83C180EB5EBD}"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70"/>
            <a:ext cx="990600" cy="365125"/>
          </a:xfrm>
          <a:prstGeom prst="rect">
            <a:avLst/>
          </a:prstGeom>
        </p:spPr>
        <p:txBody>
          <a:bodyPr/>
          <a:lstStyle/>
          <a:p>
            <a:fld id="{EBF041AF-AA5F-4956-A16A-CC4C59C0A7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6"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6"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70"/>
            <a:ext cx="2133600" cy="365125"/>
          </a:xfrm>
          <a:prstGeom prst="rect">
            <a:avLst/>
          </a:prstGeom>
        </p:spPr>
        <p:txBody>
          <a:bodyPr vert="horz" lIns="91440" tIns="45720" rIns="91440" bIns="45720" rtlCol="0" anchor="ctr"/>
          <a:lstStyle>
            <a:lvl1pPr algn="r">
              <a:defRPr sz="1200">
                <a:solidFill>
                  <a:schemeClr val="bg1"/>
                </a:solidFill>
              </a:defRPr>
            </a:lvl1pPr>
          </a:lstStyle>
          <a:p>
            <a:fld id="{EA1B5BC8-90D3-4CE3-9BB7-83C180EB5EBD}" type="datetimeFigureOut">
              <a:rPr lang="en-US" smtClean="0"/>
              <a:t>2/27/2024</a:t>
            </a:fld>
            <a:endParaRPr lang="en-US" dirty="0"/>
          </a:p>
        </p:txBody>
      </p:sp>
      <p:sp>
        <p:nvSpPr>
          <p:cNvPr id="5" name="Footer Placeholder 4"/>
          <p:cNvSpPr>
            <a:spLocks noGrp="1"/>
          </p:cNvSpPr>
          <p:nvPr>
            <p:ph type="ftr" sz="quarter" idx="3"/>
          </p:nvPr>
        </p:nvSpPr>
        <p:spPr>
          <a:xfrm>
            <a:off x="264458" y="6275670"/>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pic>
        <p:nvPicPr>
          <p:cNvPr id="8" name="Picture 7"/>
          <p:cNvPicPr>
            <a:picLocks noChangeAspect="1"/>
          </p:cNvPicPr>
          <p:nvPr userDrawn="1"/>
        </p:nvPicPr>
        <p:blipFill>
          <a:blip r:embed="rId14"/>
          <a:stretch>
            <a:fillRect/>
          </a:stretch>
        </p:blipFill>
        <p:spPr>
          <a:xfrm>
            <a:off x="7888023" y="6088466"/>
            <a:ext cx="1095281" cy="61132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36421"/>
            <a:ext cx="8056563" cy="1265531"/>
          </a:xfrm>
        </p:spPr>
        <p:txBody>
          <a:bodyPr/>
          <a:lstStyle/>
          <a:p>
            <a:r>
              <a:rPr lang="en-US" sz="3200" b="1" dirty="0">
                <a:solidFill>
                  <a:srgbClr val="000000"/>
                </a:solidFill>
              </a:rPr>
              <a:t>Documenting Your Clinical Efforts</a:t>
            </a:r>
            <a:br>
              <a:rPr lang="en-US" sz="3200" b="1" dirty="0">
                <a:solidFill>
                  <a:srgbClr val="000000"/>
                </a:solidFill>
              </a:rPr>
            </a:br>
            <a:r>
              <a:rPr lang="en-US" sz="3200" b="1" dirty="0">
                <a:solidFill>
                  <a:srgbClr val="000000"/>
                </a:solidFill>
              </a:rPr>
              <a:t> In a Way that Counts</a:t>
            </a:r>
            <a:endParaRPr lang="en-US" sz="3200" dirty="0"/>
          </a:p>
        </p:txBody>
      </p:sp>
      <p:sp>
        <p:nvSpPr>
          <p:cNvPr id="3" name="Text Placeholder 2"/>
          <p:cNvSpPr>
            <a:spLocks noGrp="1"/>
          </p:cNvSpPr>
          <p:nvPr>
            <p:ph type="body" idx="1"/>
          </p:nvPr>
        </p:nvSpPr>
        <p:spPr>
          <a:xfrm>
            <a:off x="549274" y="2463501"/>
            <a:ext cx="8056563" cy="3162747"/>
          </a:xfrm>
        </p:spPr>
        <p:txBody>
          <a:bodyPr>
            <a:normAutofit fontScale="92500" lnSpcReduction="10000"/>
          </a:bodyPr>
          <a:lstStyle/>
          <a:p>
            <a:r>
              <a:rPr lang="en-US" b="1" dirty="0" err="1">
                <a:solidFill>
                  <a:srgbClr val="000000"/>
                </a:solidFill>
                <a:ea typeface="Arial Unicode MS" panose="020B0604020202020204" pitchFamily="34" charset="-128"/>
                <a:cs typeface="Arial Unicode MS" panose="020B0604020202020204" pitchFamily="34" charset="-128"/>
              </a:rPr>
              <a:t>Analiz</a:t>
            </a:r>
            <a:r>
              <a:rPr lang="en-US" b="1" dirty="0">
                <a:solidFill>
                  <a:srgbClr val="000000"/>
                </a:solidFill>
                <a:ea typeface="Arial Unicode MS" panose="020B0604020202020204" pitchFamily="34" charset="-128"/>
                <a:cs typeface="Arial Unicode MS" panose="020B0604020202020204" pitchFamily="34" charset="-128"/>
              </a:rPr>
              <a:t> Rodriguez MD, PhD, MBA, FAANS</a:t>
            </a:r>
          </a:p>
          <a:p>
            <a:r>
              <a:rPr lang="en-US" dirty="0">
                <a:solidFill>
                  <a:srgbClr val="000000"/>
                </a:solidFill>
                <a:ea typeface="Arial Unicode MS" panose="020B0604020202020204" pitchFamily="34" charset="-128"/>
                <a:cs typeface="Arial Unicode MS" panose="020B0604020202020204" pitchFamily="34" charset="-128"/>
              </a:rPr>
              <a:t>Associate Professor</a:t>
            </a:r>
          </a:p>
          <a:p>
            <a:r>
              <a:rPr lang="en-US" dirty="0">
                <a:solidFill>
                  <a:srgbClr val="000000"/>
                </a:solidFill>
                <a:ea typeface="Arial Unicode MS" panose="020B0604020202020204" pitchFamily="34" charset="-128"/>
                <a:cs typeface="Arial Unicode MS" panose="020B0604020202020204" pitchFamily="34" charset="-128"/>
              </a:rPr>
              <a:t>Vice Chair of Research</a:t>
            </a:r>
          </a:p>
          <a:p>
            <a:r>
              <a:rPr lang="en-US" dirty="0">
                <a:solidFill>
                  <a:srgbClr val="000000"/>
                </a:solidFill>
                <a:ea typeface="Arial Unicode MS" panose="020B0604020202020204" pitchFamily="34" charset="-128"/>
                <a:cs typeface="Arial Unicode MS" panose="020B0604020202020204" pitchFamily="34" charset="-128"/>
              </a:rPr>
              <a:t>Department of Neurosurgery</a:t>
            </a:r>
          </a:p>
          <a:p>
            <a:r>
              <a:rPr lang="en-US" dirty="0">
                <a:solidFill>
                  <a:srgbClr val="000000"/>
                </a:solidFill>
                <a:ea typeface="Arial Unicode MS" panose="020B0604020202020204" pitchFamily="34" charset="-128"/>
                <a:cs typeface="Arial Unicode MS" panose="020B0604020202020204" pitchFamily="34" charset="-128"/>
              </a:rPr>
              <a:t>Winthrop P. Rockefeller Cancer Institute</a:t>
            </a:r>
          </a:p>
          <a:p>
            <a:r>
              <a:rPr lang="en-US" dirty="0">
                <a:solidFill>
                  <a:srgbClr val="000000"/>
                </a:solidFill>
                <a:ea typeface="Arial Unicode MS" panose="020B0604020202020204" pitchFamily="34" charset="-128"/>
                <a:cs typeface="Arial Unicode MS" panose="020B0604020202020204" pitchFamily="34" charset="-128"/>
              </a:rPr>
              <a:t>UAMS</a:t>
            </a:r>
            <a:endParaRPr lang="en-US" sz="2100" dirty="0">
              <a:solidFill>
                <a:srgbClr val="000000"/>
              </a:solidFill>
              <a:ea typeface="Arial Unicode MS" panose="020B0604020202020204" pitchFamily="34" charset="-128"/>
              <a:cs typeface="Arial Unicode MS" panose="020B0604020202020204" pitchFamily="34" charset="-128"/>
            </a:endParaRPr>
          </a:p>
          <a:p>
            <a:r>
              <a:rPr lang="en-US" b="1" dirty="0">
                <a:solidFill>
                  <a:srgbClr val="000000"/>
                </a:solidFill>
                <a:ea typeface="Arial Unicode MS" panose="020B0604020202020204" pitchFamily="34" charset="-128"/>
                <a:cs typeface="Arial Unicode MS" panose="020B0604020202020204" pitchFamily="34" charset="-128"/>
              </a:rPr>
              <a:t>Nirvana A. Manning MD, FACOG</a:t>
            </a:r>
          </a:p>
          <a:p>
            <a:r>
              <a:rPr lang="en-US" dirty="0">
                <a:solidFill>
                  <a:srgbClr val="000000"/>
                </a:solidFill>
                <a:ea typeface="Arial Unicode MS" panose="020B0604020202020204" pitchFamily="34" charset="-128"/>
                <a:cs typeface="Arial Unicode MS" panose="020B0604020202020204" pitchFamily="34" charset="-128"/>
              </a:rPr>
              <a:t>Professor</a:t>
            </a:r>
          </a:p>
          <a:p>
            <a:r>
              <a:rPr lang="en-US" dirty="0">
                <a:solidFill>
                  <a:srgbClr val="000000"/>
                </a:solidFill>
                <a:ea typeface="Arial Unicode MS" panose="020B0604020202020204" pitchFamily="34" charset="-128"/>
                <a:cs typeface="Arial Unicode MS" panose="020B0604020202020204" pitchFamily="34" charset="-128"/>
              </a:rPr>
              <a:t>Chair, Department of Obstetrics and Gynecology</a:t>
            </a:r>
          </a:p>
          <a:p>
            <a:r>
              <a:rPr lang="en-US" dirty="0">
                <a:solidFill>
                  <a:srgbClr val="000000"/>
                </a:solidFill>
                <a:ea typeface="Arial Unicode MS" panose="020B0604020202020204" pitchFamily="34" charset="-128"/>
                <a:cs typeface="Arial Unicode MS" panose="020B0604020202020204" pitchFamily="34" charset="-128"/>
              </a:rPr>
              <a:t>Service Line Director of Women’s and Infants Service Line</a:t>
            </a:r>
          </a:p>
          <a:p>
            <a:r>
              <a:rPr lang="en-US" dirty="0">
                <a:solidFill>
                  <a:srgbClr val="000000"/>
                </a:solidFill>
                <a:ea typeface="Arial Unicode MS" panose="020B0604020202020204" pitchFamily="34" charset="-128"/>
                <a:cs typeface="Arial Unicode MS" panose="020B0604020202020204" pitchFamily="34" charset="-128"/>
              </a:rPr>
              <a:t>UAMS</a:t>
            </a:r>
          </a:p>
          <a:p>
            <a:endParaRPr lang="en-US" dirty="0"/>
          </a:p>
        </p:txBody>
      </p:sp>
    </p:spTree>
    <p:extLst>
      <p:ext uri="{BB962C8B-B14F-4D97-AF65-F5344CB8AC3E}">
        <p14:creationId xmlns:p14="http://schemas.microsoft.com/office/powerpoint/2010/main" val="86850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6975" y="274320"/>
            <a:ext cx="7886700" cy="1130531"/>
          </a:xfrm>
        </p:spPr>
        <p:txBody>
          <a:bodyPr>
            <a:normAutofit fontScale="90000"/>
          </a:bodyPr>
          <a:lstStyle/>
          <a:p>
            <a:br>
              <a:rPr lang="en-US" sz="3600" b="1" dirty="0">
                <a:solidFill>
                  <a:srgbClr val="000000"/>
                </a:solidFill>
                <a:latin typeface="+mn-lt"/>
              </a:rPr>
            </a:br>
            <a:br>
              <a:rPr lang="en-US" sz="3600" b="1" dirty="0">
                <a:solidFill>
                  <a:srgbClr val="000000"/>
                </a:solidFill>
                <a:latin typeface="+mn-lt"/>
              </a:rPr>
            </a:br>
            <a:br>
              <a:rPr lang="en-US" sz="3600" b="1" dirty="0">
                <a:solidFill>
                  <a:srgbClr val="000000"/>
                </a:solidFill>
                <a:latin typeface="+mn-lt"/>
              </a:rPr>
            </a:br>
            <a:r>
              <a:rPr lang="en-US" sz="3600" b="1" dirty="0">
                <a:solidFill>
                  <a:srgbClr val="000000"/>
                </a:solidFill>
              </a:rPr>
              <a:t>Optimal Patient Care</a:t>
            </a:r>
            <a:br>
              <a:rPr lang="en-US" altLang="en-US" sz="3600" dirty="0"/>
            </a:br>
            <a:endParaRPr lang="en-US" sz="3600" b="1" dirty="0">
              <a:latin typeface="+mn-lt"/>
            </a:endParaRPr>
          </a:p>
        </p:txBody>
      </p:sp>
      <p:sp>
        <p:nvSpPr>
          <p:cNvPr id="3" name="Content Placeholder 2"/>
          <p:cNvSpPr>
            <a:spLocks noGrp="1"/>
          </p:cNvSpPr>
          <p:nvPr>
            <p:ph idx="4294967295"/>
          </p:nvPr>
        </p:nvSpPr>
        <p:spPr>
          <a:xfrm>
            <a:off x="773106" y="1696224"/>
            <a:ext cx="7886700" cy="4077845"/>
          </a:xfrm>
        </p:spPr>
        <p:txBody>
          <a:bodyPr/>
          <a:lstStyle/>
          <a:p>
            <a:r>
              <a:rPr lang="en-US" dirty="0">
                <a:solidFill>
                  <a:srgbClr val="000000"/>
                </a:solidFill>
              </a:rPr>
              <a:t>Results of quality or utilization reviews</a:t>
            </a:r>
          </a:p>
          <a:p>
            <a:r>
              <a:rPr lang="en-US" dirty="0">
                <a:solidFill>
                  <a:srgbClr val="000000"/>
                </a:solidFill>
              </a:rPr>
              <a:t>Practice audits</a:t>
            </a:r>
          </a:p>
          <a:p>
            <a:r>
              <a:rPr lang="en-US" dirty="0">
                <a:solidFill>
                  <a:srgbClr val="000000"/>
                </a:solidFill>
              </a:rPr>
              <a:t>Health outcome studies that directly measure your performance in providing personal care to patients</a:t>
            </a:r>
          </a:p>
          <a:p>
            <a:r>
              <a:rPr lang="en-US" dirty="0">
                <a:solidFill>
                  <a:srgbClr val="000000"/>
                </a:solidFill>
              </a:rPr>
              <a:t>Attach supplemental information</a:t>
            </a:r>
          </a:p>
          <a:p>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318651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1398" y="1200121"/>
            <a:ext cx="7523018" cy="1049012"/>
          </a:xfrm>
          <a:solidFill>
            <a:srgbClr val="FFFF00"/>
          </a:solidFill>
        </p:spPr>
        <p:txBody>
          <a:bodyPr>
            <a:normAutofit lnSpcReduction="10000"/>
          </a:bodyPr>
          <a:lstStyle/>
          <a:p>
            <a:pPr marL="0" indent="0" algn="ctr">
              <a:buNone/>
            </a:pPr>
            <a:r>
              <a:rPr lang="en-US" altLang="en-US" sz="3200" b="1" dirty="0">
                <a:solidFill>
                  <a:srgbClr val="0000FF"/>
                </a:solidFill>
              </a:rPr>
              <a:t>Uniqueness of Your Clinical Expertize </a:t>
            </a:r>
          </a:p>
          <a:p>
            <a:pPr marL="0" indent="0" algn="ctr">
              <a:buNone/>
            </a:pPr>
            <a:endParaRPr lang="en-US" sz="3200" dirty="0"/>
          </a:p>
        </p:txBody>
      </p:sp>
      <p:pic>
        <p:nvPicPr>
          <p:cNvPr id="2" name="Picture 1"/>
          <p:cNvPicPr>
            <a:picLocks noChangeAspect="1"/>
          </p:cNvPicPr>
          <p:nvPr/>
        </p:nvPicPr>
        <p:blipFill>
          <a:blip r:embed="rId2"/>
          <a:stretch>
            <a:fillRect/>
          </a:stretch>
        </p:blipFill>
        <p:spPr>
          <a:xfrm>
            <a:off x="2205450" y="2244436"/>
            <a:ext cx="4674914" cy="2693324"/>
          </a:xfrm>
          <a:prstGeom prst="rect">
            <a:avLst/>
          </a:prstGeom>
        </p:spPr>
      </p:pic>
    </p:spTree>
    <p:extLst>
      <p:ext uri="{BB962C8B-B14F-4D97-AF65-F5344CB8AC3E}">
        <p14:creationId xmlns:p14="http://schemas.microsoft.com/office/powerpoint/2010/main" val="1113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54747"/>
            <a:ext cx="8042276" cy="924811"/>
          </a:xfrm>
        </p:spPr>
        <p:txBody>
          <a:bodyPr/>
          <a:lstStyle/>
          <a:p>
            <a:r>
              <a:rPr lang="en-US" sz="3200" b="1" dirty="0">
                <a:solidFill>
                  <a:srgbClr val="000000"/>
                </a:solidFill>
                <a:latin typeface="+mn-lt"/>
              </a:rPr>
              <a:t>Unique Skills </a:t>
            </a:r>
          </a:p>
        </p:txBody>
      </p:sp>
      <p:sp>
        <p:nvSpPr>
          <p:cNvPr id="3" name="Content Placeholder 2"/>
          <p:cNvSpPr>
            <a:spLocks noGrp="1"/>
          </p:cNvSpPr>
          <p:nvPr>
            <p:ph idx="1"/>
          </p:nvPr>
        </p:nvSpPr>
        <p:spPr>
          <a:xfrm>
            <a:off x="549276" y="1473201"/>
            <a:ext cx="8042276" cy="4470400"/>
          </a:xfrm>
        </p:spPr>
        <p:txBody>
          <a:bodyPr>
            <a:normAutofit/>
          </a:bodyPr>
          <a:lstStyle/>
          <a:p>
            <a:pPr>
              <a:spcBef>
                <a:spcPts val="1200"/>
              </a:spcBef>
            </a:pPr>
            <a:r>
              <a:rPr lang="en-US" dirty="0">
                <a:solidFill>
                  <a:srgbClr val="000000"/>
                </a:solidFill>
              </a:rPr>
              <a:t>Fellowship or other subspecialty training not otherwise widely available?</a:t>
            </a:r>
          </a:p>
          <a:p>
            <a:pPr>
              <a:spcBef>
                <a:spcPts val="1200"/>
              </a:spcBef>
            </a:pPr>
            <a:r>
              <a:rPr lang="en-US" dirty="0">
                <a:solidFill>
                  <a:srgbClr val="000000"/>
                </a:solidFill>
              </a:rPr>
              <a:t>Is there a specific technique or service only you provide?</a:t>
            </a:r>
          </a:p>
          <a:p>
            <a:pPr>
              <a:spcBef>
                <a:spcPts val="1200"/>
              </a:spcBef>
            </a:pPr>
            <a:r>
              <a:rPr lang="en-US" dirty="0">
                <a:solidFill>
                  <a:srgbClr val="000000"/>
                </a:solidFill>
              </a:rPr>
              <a:t>A specific patient population that you serve (language, </a:t>
            </a:r>
            <a:r>
              <a:rPr lang="en-US" dirty="0" err="1">
                <a:solidFill>
                  <a:srgbClr val="000000"/>
                </a:solidFill>
              </a:rPr>
              <a:t>etc</a:t>
            </a:r>
            <a:r>
              <a:rPr lang="en-US" dirty="0">
                <a:solidFill>
                  <a:srgbClr val="000000"/>
                </a:solidFill>
              </a:rPr>
              <a:t>)?</a:t>
            </a:r>
          </a:p>
          <a:p>
            <a:pPr>
              <a:spcBef>
                <a:spcPts val="1200"/>
              </a:spcBef>
            </a:pPr>
            <a:r>
              <a:rPr lang="en-US" dirty="0">
                <a:solidFill>
                  <a:srgbClr val="000000"/>
                </a:solidFill>
              </a:rPr>
              <a:t>Clinical case volume which contributes to residency minimum required numbers? </a:t>
            </a:r>
          </a:p>
          <a:p>
            <a:pPr>
              <a:spcBef>
                <a:spcPts val="1200"/>
              </a:spcBef>
            </a:pPr>
            <a:r>
              <a:rPr lang="en-US" dirty="0">
                <a:solidFill>
                  <a:srgbClr val="000000"/>
                </a:solidFill>
              </a:rPr>
              <a:t>New program you initiated</a:t>
            </a:r>
          </a:p>
        </p:txBody>
      </p:sp>
    </p:spTree>
    <p:extLst>
      <p:ext uri="{BB962C8B-B14F-4D97-AF65-F5344CB8AC3E}">
        <p14:creationId xmlns:p14="http://schemas.microsoft.com/office/powerpoint/2010/main" val="15109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48" y="258148"/>
            <a:ext cx="8042276" cy="756527"/>
          </a:xfrm>
        </p:spPr>
        <p:txBody>
          <a:bodyPr>
            <a:normAutofit/>
          </a:bodyPr>
          <a:lstStyle/>
          <a:p>
            <a:pPr algn="ctr"/>
            <a:r>
              <a:rPr lang="en-US" sz="3200" b="1" dirty="0">
                <a:solidFill>
                  <a:srgbClr val="000000"/>
                </a:solidFill>
                <a:latin typeface="+mn-lt"/>
              </a:rPr>
              <a:t>Scope of Clinical Activities</a:t>
            </a:r>
            <a:endParaRPr lang="en-US" sz="3600" b="1" dirty="0">
              <a:latin typeface="+mn-lt"/>
            </a:endParaRPr>
          </a:p>
        </p:txBody>
      </p:sp>
      <p:sp>
        <p:nvSpPr>
          <p:cNvPr id="3" name="Content Placeholder 2"/>
          <p:cNvSpPr>
            <a:spLocks noGrp="1"/>
          </p:cNvSpPr>
          <p:nvPr>
            <p:ph idx="1"/>
          </p:nvPr>
        </p:nvSpPr>
        <p:spPr>
          <a:xfrm>
            <a:off x="549276" y="1464216"/>
            <a:ext cx="8042276" cy="4479385"/>
          </a:xfrm>
        </p:spPr>
        <p:txBody>
          <a:bodyPr>
            <a:normAutofit/>
          </a:bodyPr>
          <a:lstStyle/>
          <a:p>
            <a:pPr>
              <a:spcBef>
                <a:spcPts val="1200"/>
              </a:spcBef>
            </a:pPr>
            <a:r>
              <a:rPr lang="en-US" dirty="0">
                <a:solidFill>
                  <a:srgbClr val="000000"/>
                </a:solidFill>
              </a:rPr>
              <a:t>Sites of practice</a:t>
            </a:r>
          </a:p>
          <a:p>
            <a:pPr>
              <a:spcBef>
                <a:spcPts val="1200"/>
              </a:spcBef>
            </a:pPr>
            <a:r>
              <a:rPr lang="en-US" dirty="0">
                <a:solidFill>
                  <a:srgbClr val="000000"/>
                </a:solidFill>
              </a:rPr>
              <a:t>Length of service</a:t>
            </a:r>
          </a:p>
          <a:p>
            <a:pPr>
              <a:spcBef>
                <a:spcPts val="1200"/>
              </a:spcBef>
            </a:pPr>
            <a:r>
              <a:rPr lang="en-US" dirty="0">
                <a:solidFill>
                  <a:srgbClr val="000000"/>
                </a:solidFill>
              </a:rPr>
              <a:t>Numbers of patients or procedures and responsibilities</a:t>
            </a:r>
          </a:p>
          <a:p>
            <a:pPr>
              <a:spcBef>
                <a:spcPts val="1200"/>
              </a:spcBef>
            </a:pPr>
            <a:r>
              <a:rPr lang="en-US" dirty="0">
                <a:solidFill>
                  <a:srgbClr val="000000"/>
                </a:solidFill>
              </a:rPr>
              <a:t>Describe your mastery of specific clinical techniques</a:t>
            </a:r>
          </a:p>
          <a:p>
            <a:pPr>
              <a:spcBef>
                <a:spcPts val="1200"/>
              </a:spcBef>
            </a:pPr>
            <a:r>
              <a:rPr lang="en-US" dirty="0">
                <a:solidFill>
                  <a:srgbClr val="000000"/>
                </a:solidFill>
              </a:rPr>
              <a:t>Document the number and type of clinical referrals to your specific practice from outside UAMS</a:t>
            </a:r>
          </a:p>
          <a:p>
            <a:pPr>
              <a:spcBef>
                <a:spcPts val="1200"/>
              </a:spcBef>
            </a:pPr>
            <a:r>
              <a:rPr lang="en-US" dirty="0">
                <a:solidFill>
                  <a:srgbClr val="000000"/>
                </a:solidFill>
              </a:rPr>
              <a:t>Clinical presentations</a:t>
            </a:r>
          </a:p>
          <a:p>
            <a:pPr>
              <a:spcBef>
                <a:spcPts val="1200"/>
              </a:spcBef>
            </a:pPr>
            <a:r>
              <a:rPr lang="en-US" dirty="0">
                <a:solidFill>
                  <a:srgbClr val="000000"/>
                </a:solidFill>
              </a:rPr>
              <a:t>Podcast, SIMS</a:t>
            </a:r>
          </a:p>
          <a:p>
            <a:endParaRPr lang="en-US" dirty="0">
              <a:solidFill>
                <a:srgbClr val="000000"/>
              </a:solidFill>
            </a:endParaRPr>
          </a:p>
        </p:txBody>
      </p:sp>
    </p:spTree>
    <p:extLst>
      <p:ext uri="{BB962C8B-B14F-4D97-AF65-F5344CB8AC3E}">
        <p14:creationId xmlns:p14="http://schemas.microsoft.com/office/powerpoint/2010/main" val="216161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29" y="168928"/>
            <a:ext cx="7886700" cy="947893"/>
          </a:xfrm>
        </p:spPr>
        <p:txBody>
          <a:bodyPr/>
          <a:lstStyle/>
          <a:p>
            <a:pPr algn="ctr"/>
            <a:r>
              <a:rPr lang="en-US" dirty="0"/>
              <a:t> </a:t>
            </a:r>
            <a:r>
              <a:rPr lang="en-US" sz="3200" b="1" dirty="0">
                <a:solidFill>
                  <a:srgbClr val="000000"/>
                </a:solidFill>
                <a:latin typeface="+mn-lt"/>
              </a:rPr>
              <a:t>Clinical Time Allocation</a:t>
            </a:r>
          </a:p>
        </p:txBody>
      </p:sp>
      <p:sp>
        <p:nvSpPr>
          <p:cNvPr id="3" name="Content Placeholder 2"/>
          <p:cNvSpPr>
            <a:spLocks noGrp="1"/>
          </p:cNvSpPr>
          <p:nvPr>
            <p:ph idx="1"/>
          </p:nvPr>
        </p:nvSpPr>
        <p:spPr>
          <a:xfrm>
            <a:off x="711777" y="1537855"/>
            <a:ext cx="7886700" cy="3807229"/>
          </a:xfrm>
        </p:spPr>
        <p:txBody>
          <a:bodyPr>
            <a:normAutofit fontScale="62500" lnSpcReduction="20000"/>
          </a:bodyPr>
          <a:lstStyle/>
          <a:p>
            <a:pPr>
              <a:spcBef>
                <a:spcPts val="1200"/>
              </a:spcBef>
            </a:pPr>
            <a:r>
              <a:rPr lang="en-US" sz="3500" dirty="0">
                <a:solidFill>
                  <a:srgbClr val="000000"/>
                </a:solidFill>
              </a:rPr>
              <a:t>Details on quantity and complexity of cases (productivity)</a:t>
            </a:r>
          </a:p>
          <a:p>
            <a:pPr>
              <a:lnSpc>
                <a:spcPct val="120000"/>
              </a:lnSpc>
              <a:spcBef>
                <a:spcPts val="1200"/>
              </a:spcBef>
            </a:pPr>
            <a:r>
              <a:rPr lang="en-US" sz="3500" dirty="0">
                <a:solidFill>
                  <a:srgbClr val="000000"/>
                </a:solidFill>
              </a:rPr>
              <a:t>Documentation of clinical activities from departmental, hospital or clinical records</a:t>
            </a:r>
          </a:p>
          <a:p>
            <a:pPr>
              <a:lnSpc>
                <a:spcPct val="120000"/>
              </a:lnSpc>
              <a:spcBef>
                <a:spcPts val="1200"/>
              </a:spcBef>
            </a:pPr>
            <a:r>
              <a:rPr lang="en-US" sz="3500" dirty="0">
                <a:solidFill>
                  <a:srgbClr val="000000"/>
                </a:solidFill>
              </a:rPr>
              <a:t>Check with your division chief or clinical division manager for documentation</a:t>
            </a:r>
          </a:p>
          <a:p>
            <a:pPr>
              <a:lnSpc>
                <a:spcPct val="120000"/>
              </a:lnSpc>
              <a:spcBef>
                <a:spcPts val="1200"/>
              </a:spcBef>
            </a:pPr>
            <a:r>
              <a:rPr lang="en-US" sz="3500" dirty="0">
                <a:solidFill>
                  <a:srgbClr val="000000"/>
                </a:solidFill>
              </a:rPr>
              <a:t>Reports related to patient outcome, quality, and safety (personal data from practice plan, hospital, or national data)</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5024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2016" y="1467196"/>
            <a:ext cx="8042275" cy="852055"/>
          </a:xfrm>
          <a:solidFill>
            <a:srgbClr val="FFFF00"/>
          </a:solidFill>
        </p:spPr>
        <p:txBody>
          <a:bodyPr/>
          <a:lstStyle/>
          <a:p>
            <a:pPr marL="0" indent="0" algn="ctr">
              <a:buNone/>
            </a:pPr>
            <a:r>
              <a:rPr lang="en-US" altLang="en-US" sz="3200" b="1" dirty="0">
                <a:solidFill>
                  <a:srgbClr val="008000"/>
                </a:solidFill>
              </a:rPr>
              <a:t>Volume of Patients/ High RVUs</a:t>
            </a:r>
          </a:p>
          <a:p>
            <a:endParaRPr lang="en-US" dirty="0"/>
          </a:p>
        </p:txBody>
      </p:sp>
      <p:pic>
        <p:nvPicPr>
          <p:cNvPr id="4" name="Picture 3"/>
          <p:cNvPicPr>
            <a:picLocks noChangeAspect="1"/>
          </p:cNvPicPr>
          <p:nvPr/>
        </p:nvPicPr>
        <p:blipFill>
          <a:blip r:embed="rId2"/>
          <a:stretch>
            <a:fillRect/>
          </a:stretch>
        </p:blipFill>
        <p:spPr>
          <a:xfrm>
            <a:off x="2443941" y="2319251"/>
            <a:ext cx="4006735" cy="1953491"/>
          </a:xfrm>
          <a:prstGeom prst="rect">
            <a:avLst/>
          </a:prstGeom>
        </p:spPr>
      </p:pic>
    </p:spTree>
    <p:extLst>
      <p:ext uri="{BB962C8B-B14F-4D97-AF65-F5344CB8AC3E}">
        <p14:creationId xmlns:p14="http://schemas.microsoft.com/office/powerpoint/2010/main" val="220863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25" y="282258"/>
            <a:ext cx="7886700" cy="812694"/>
          </a:xfrm>
        </p:spPr>
        <p:txBody>
          <a:bodyPr/>
          <a:lstStyle/>
          <a:p>
            <a:pPr algn="ctr"/>
            <a:r>
              <a:rPr lang="en-US" dirty="0"/>
              <a:t> </a:t>
            </a:r>
            <a:r>
              <a:rPr lang="en-US" sz="3200" b="1" dirty="0">
                <a:solidFill>
                  <a:srgbClr val="000000"/>
                </a:solidFill>
                <a:latin typeface="+mn-lt"/>
              </a:rPr>
              <a:t>Clinical Time  Allocation - Quantity</a:t>
            </a:r>
          </a:p>
        </p:txBody>
      </p:sp>
      <p:sp>
        <p:nvSpPr>
          <p:cNvPr id="3" name="Content Placeholder 2"/>
          <p:cNvSpPr>
            <a:spLocks noGrp="1"/>
          </p:cNvSpPr>
          <p:nvPr>
            <p:ph idx="1"/>
          </p:nvPr>
        </p:nvSpPr>
        <p:spPr>
          <a:xfrm>
            <a:off x="743313" y="1335583"/>
            <a:ext cx="8042276" cy="4343400"/>
          </a:xfrm>
        </p:spPr>
        <p:txBody>
          <a:bodyPr>
            <a:normAutofit/>
          </a:bodyPr>
          <a:lstStyle/>
          <a:p>
            <a:r>
              <a:rPr lang="en-US" dirty="0">
                <a:solidFill>
                  <a:srgbClr val="000000"/>
                </a:solidFill>
              </a:rPr>
              <a:t>Reports related to the assessment of clinical productivity (RVUs, inpatient, outpatient, consults, OR) </a:t>
            </a:r>
          </a:p>
          <a:p>
            <a:r>
              <a:rPr lang="en-US" sz="2400" dirty="0">
                <a:solidFill>
                  <a:srgbClr val="000000"/>
                </a:solidFill>
              </a:rPr>
              <a:t>Present in a Table/Graph format</a:t>
            </a:r>
          </a:p>
          <a:p>
            <a:r>
              <a:rPr lang="en-US" sz="2400" dirty="0">
                <a:solidFill>
                  <a:srgbClr val="000000"/>
                </a:solidFill>
              </a:rPr>
              <a:t>Clinical RVUs </a:t>
            </a:r>
          </a:p>
          <a:p>
            <a:r>
              <a:rPr lang="en-US" sz="2400" dirty="0">
                <a:solidFill>
                  <a:srgbClr val="000000"/>
                </a:solidFill>
              </a:rPr>
              <a:t>Number of months on inpatient service</a:t>
            </a:r>
          </a:p>
          <a:p>
            <a:r>
              <a:rPr lang="en-US" sz="2400" dirty="0">
                <a:solidFill>
                  <a:srgbClr val="000000"/>
                </a:solidFill>
              </a:rPr>
              <a:t>Number of consults per month/per year</a:t>
            </a:r>
          </a:p>
          <a:p>
            <a:r>
              <a:rPr lang="en-US" sz="2400" dirty="0">
                <a:solidFill>
                  <a:srgbClr val="000000"/>
                </a:solidFill>
              </a:rPr>
              <a:t>Number of clinics outpatient</a:t>
            </a:r>
          </a:p>
          <a:p>
            <a:endParaRPr lang="en-US" sz="2400" dirty="0">
              <a:solidFill>
                <a:srgbClr val="000000"/>
              </a:solidFill>
            </a:endParaRPr>
          </a:p>
        </p:txBody>
      </p:sp>
    </p:spTree>
    <p:extLst>
      <p:ext uri="{BB962C8B-B14F-4D97-AF65-F5344CB8AC3E}">
        <p14:creationId xmlns:p14="http://schemas.microsoft.com/office/powerpoint/2010/main" val="221785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67" y="141130"/>
            <a:ext cx="7886700" cy="891570"/>
          </a:xfrm>
        </p:spPr>
        <p:txBody>
          <a:bodyPr>
            <a:normAutofit/>
          </a:bodyPr>
          <a:lstStyle/>
          <a:p>
            <a:pPr algn="ctr"/>
            <a:r>
              <a:rPr lang="en-US" sz="3200" b="1" dirty="0">
                <a:solidFill>
                  <a:srgbClr val="000000"/>
                </a:solidFill>
                <a:latin typeface="+mn-lt"/>
              </a:rPr>
              <a:t>Clinical Service</a:t>
            </a:r>
          </a:p>
        </p:txBody>
      </p:sp>
      <p:sp>
        <p:nvSpPr>
          <p:cNvPr id="3" name="Content Placeholder 2"/>
          <p:cNvSpPr>
            <a:spLocks noGrp="1"/>
          </p:cNvSpPr>
          <p:nvPr>
            <p:ph idx="1"/>
          </p:nvPr>
        </p:nvSpPr>
        <p:spPr>
          <a:xfrm>
            <a:off x="686739" y="1032700"/>
            <a:ext cx="7886700" cy="5397597"/>
          </a:xfrm>
        </p:spPr>
        <p:txBody>
          <a:bodyPr>
            <a:noAutofit/>
          </a:bodyPr>
          <a:lstStyle/>
          <a:p>
            <a:pPr marL="0" indent="0">
              <a:buNone/>
            </a:pPr>
            <a:endParaRPr lang="en-US" sz="1800" dirty="0">
              <a:solidFill>
                <a:srgbClr val="000000"/>
              </a:solidFill>
            </a:endParaRPr>
          </a:p>
          <a:p>
            <a:r>
              <a:rPr lang="en-US" dirty="0">
                <a:solidFill>
                  <a:srgbClr val="000000"/>
                </a:solidFill>
              </a:rPr>
              <a:t>Be sure your % of clinical effort correlates to UAMS target in your P&amp;T packet (</a:t>
            </a:r>
            <a:r>
              <a:rPr lang="en-US" b="1" dirty="0">
                <a:solidFill>
                  <a:srgbClr val="000000"/>
                </a:solidFill>
              </a:rPr>
              <a:t>Look over guidelines</a:t>
            </a:r>
            <a:r>
              <a:rPr lang="en-US" dirty="0">
                <a:solidFill>
                  <a:srgbClr val="000000"/>
                </a:solidFill>
              </a:rPr>
              <a:t>!)</a:t>
            </a:r>
          </a:p>
          <a:p>
            <a:r>
              <a:rPr lang="en-US" dirty="0">
                <a:solidFill>
                  <a:srgbClr val="000000"/>
                </a:solidFill>
              </a:rPr>
              <a:t>If your department uses another national standard for comparison of workload expectations, substitute that standard for the UAMS target and briefly describe the basis for its assessment. </a:t>
            </a:r>
          </a:p>
          <a:p>
            <a:r>
              <a:rPr lang="en-US" dirty="0">
                <a:solidFill>
                  <a:srgbClr val="000000"/>
                </a:solidFill>
              </a:rPr>
              <a:t>Documentation may be obtained from the Department Administrator</a:t>
            </a:r>
          </a:p>
          <a:p>
            <a:pPr lvl="1"/>
            <a:r>
              <a:rPr lang="en-US" dirty="0">
                <a:solidFill>
                  <a:srgbClr val="000000"/>
                </a:solidFill>
              </a:rPr>
              <a:t>Metrics/Benchmarks may also be available through Cancer Institute</a:t>
            </a:r>
          </a:p>
          <a:p>
            <a:endParaRPr lang="en-US" dirty="0">
              <a:solidFill>
                <a:srgbClr val="000000"/>
              </a:solidFill>
            </a:endParaRPr>
          </a:p>
          <a:p>
            <a:endParaRPr lang="en-US" dirty="0"/>
          </a:p>
        </p:txBody>
      </p:sp>
    </p:spTree>
    <p:extLst>
      <p:ext uri="{BB962C8B-B14F-4D97-AF65-F5344CB8AC3E}">
        <p14:creationId xmlns:p14="http://schemas.microsoft.com/office/powerpoint/2010/main" val="214952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65" y="307570"/>
            <a:ext cx="8042276" cy="821077"/>
          </a:xfrm>
        </p:spPr>
        <p:txBody>
          <a:bodyPr/>
          <a:lstStyle/>
          <a:p>
            <a:r>
              <a:rPr lang="en-US" sz="3200" b="1" dirty="0">
                <a:solidFill>
                  <a:srgbClr val="000000"/>
                </a:solidFill>
              </a:rPr>
              <a:t>Clinical Time  Allocation - Quantity</a:t>
            </a:r>
            <a:endParaRPr lang="en-US" sz="3200" dirty="0"/>
          </a:p>
        </p:txBody>
      </p:sp>
      <p:sp>
        <p:nvSpPr>
          <p:cNvPr id="3" name="Content Placeholder 2"/>
          <p:cNvSpPr>
            <a:spLocks noGrp="1"/>
          </p:cNvSpPr>
          <p:nvPr>
            <p:ph idx="1"/>
          </p:nvPr>
        </p:nvSpPr>
        <p:spPr>
          <a:xfrm>
            <a:off x="549276" y="1600201"/>
            <a:ext cx="8042276" cy="4461386"/>
          </a:xfrm>
        </p:spPr>
        <p:txBody>
          <a:bodyPr>
            <a:normAutofit fontScale="92500" lnSpcReduction="10000"/>
          </a:bodyPr>
          <a:lstStyle/>
          <a:p>
            <a:pPr>
              <a:lnSpc>
                <a:spcPct val="110000"/>
              </a:lnSpc>
            </a:pPr>
            <a:r>
              <a:rPr lang="en-US" sz="2200" dirty="0">
                <a:solidFill>
                  <a:srgbClr val="000000"/>
                </a:solidFill>
              </a:rPr>
              <a:t>If your clinical FTE assignment includes leadership or administrative components that will not result in billable RVUs, adjust your actual clinical FTE to an “effective clinical FTE” and provide an explanation in a footnote. </a:t>
            </a:r>
          </a:p>
          <a:p>
            <a:pPr>
              <a:lnSpc>
                <a:spcPct val="110000"/>
              </a:lnSpc>
            </a:pPr>
            <a:r>
              <a:rPr lang="en-US" sz="2200" dirty="0">
                <a:solidFill>
                  <a:srgbClr val="000000"/>
                </a:solidFill>
              </a:rPr>
              <a:t>E.g. if you have 75% clinical assignment which includes 25% assignment to provide administrative oversight of an ICU beyond the time of providing clinical care, base your RVU targets on a 50% clinical FTE and place an “*” for each year with a clinical FTE that differs</a:t>
            </a:r>
          </a:p>
          <a:p>
            <a:pPr>
              <a:lnSpc>
                <a:spcPct val="110000"/>
              </a:lnSpc>
            </a:pPr>
            <a:r>
              <a:rPr lang="en-US" sz="2200" dirty="0">
                <a:solidFill>
                  <a:srgbClr val="000000"/>
                </a:solidFill>
              </a:rPr>
              <a:t>Correlate with Teaching and Education</a:t>
            </a:r>
          </a:p>
          <a:p>
            <a:pPr lvl="1">
              <a:lnSpc>
                <a:spcPct val="110000"/>
              </a:lnSpc>
            </a:pPr>
            <a:r>
              <a:rPr lang="en-US" sz="2000" dirty="0">
                <a:solidFill>
                  <a:srgbClr val="000000"/>
                </a:solidFill>
              </a:rPr>
              <a:t>If your schedule reflects a lot of time for research/administrative duties, then production in those categories should correlate. </a:t>
            </a:r>
          </a:p>
          <a:p>
            <a:endParaRPr lang="en-US" dirty="0"/>
          </a:p>
        </p:txBody>
      </p:sp>
    </p:spTree>
    <p:extLst>
      <p:ext uri="{BB962C8B-B14F-4D97-AF65-F5344CB8AC3E}">
        <p14:creationId xmlns:p14="http://schemas.microsoft.com/office/powerpoint/2010/main" val="193925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Illustrate RVU production </a:t>
            </a:r>
          </a:p>
          <a:p>
            <a:r>
              <a:rPr lang="en-US" dirty="0">
                <a:solidFill>
                  <a:srgbClr val="000000"/>
                </a:solidFill>
              </a:rPr>
              <a:t>Should correlate with % clinical allocation</a:t>
            </a:r>
          </a:p>
          <a:p>
            <a:r>
              <a:rPr lang="en-US" dirty="0">
                <a:solidFill>
                  <a:srgbClr val="000000"/>
                </a:solidFill>
              </a:rPr>
              <a:t>If any deviances, may help to explain why (maternity leave, </a:t>
            </a:r>
            <a:r>
              <a:rPr lang="en-US" dirty="0" err="1">
                <a:solidFill>
                  <a:srgbClr val="000000"/>
                </a:solidFill>
              </a:rPr>
              <a:t>etc</a:t>
            </a:r>
            <a:r>
              <a:rPr lang="en-US" dirty="0">
                <a:solidFill>
                  <a:srgbClr val="000000"/>
                </a:solidFill>
              </a:rPr>
              <a:t>) </a:t>
            </a:r>
          </a:p>
        </p:txBody>
      </p:sp>
      <p:sp>
        <p:nvSpPr>
          <p:cNvPr id="4" name="Title 1"/>
          <p:cNvSpPr>
            <a:spLocks noGrp="1"/>
          </p:cNvSpPr>
          <p:nvPr>
            <p:ph type="title"/>
          </p:nvPr>
        </p:nvSpPr>
        <p:spPr>
          <a:xfrm>
            <a:off x="549276" y="107576"/>
            <a:ext cx="8042276" cy="880566"/>
          </a:xfrm>
        </p:spPr>
        <p:txBody>
          <a:bodyPr/>
          <a:lstStyle/>
          <a:p>
            <a:r>
              <a:rPr lang="en-US" sz="3200" b="1" dirty="0">
                <a:solidFill>
                  <a:srgbClr val="000000"/>
                </a:solidFill>
              </a:rPr>
              <a:t>Clinical Time  Allocation - Quantity</a:t>
            </a:r>
            <a:endParaRPr lang="en-US" sz="3200" dirty="0"/>
          </a:p>
        </p:txBody>
      </p:sp>
    </p:spTree>
    <p:extLst>
      <p:ext uri="{BB962C8B-B14F-4D97-AF65-F5344CB8AC3E}">
        <p14:creationId xmlns:p14="http://schemas.microsoft.com/office/powerpoint/2010/main" val="98395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0777" y="490451"/>
            <a:ext cx="6991005" cy="4862945"/>
          </a:xfrm>
          <a:prstGeom prst="rect">
            <a:avLst/>
          </a:prstGeom>
        </p:spPr>
      </p:pic>
    </p:spTree>
    <p:extLst>
      <p:ext uri="{BB962C8B-B14F-4D97-AF65-F5344CB8AC3E}">
        <p14:creationId xmlns:p14="http://schemas.microsoft.com/office/powerpoint/2010/main" val="381073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1-12 at 3.45.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534" y="2750777"/>
            <a:ext cx="4365494" cy="2891511"/>
          </a:xfrm>
          <a:prstGeom prst="rect">
            <a:avLst/>
          </a:prstGeom>
        </p:spPr>
      </p:pic>
      <p:pic>
        <p:nvPicPr>
          <p:cNvPr id="2" name="Picture 1"/>
          <p:cNvPicPr>
            <a:picLocks noChangeAspect="1"/>
          </p:cNvPicPr>
          <p:nvPr/>
        </p:nvPicPr>
        <p:blipFill>
          <a:blip r:embed="rId4"/>
          <a:stretch>
            <a:fillRect/>
          </a:stretch>
        </p:blipFill>
        <p:spPr>
          <a:xfrm>
            <a:off x="488134" y="782224"/>
            <a:ext cx="3962400" cy="3133725"/>
          </a:xfrm>
          <a:prstGeom prst="rect">
            <a:avLst/>
          </a:prstGeom>
        </p:spPr>
      </p:pic>
      <p:sp>
        <p:nvSpPr>
          <p:cNvPr id="7" name="Rectangle 6"/>
          <p:cNvSpPr/>
          <p:nvPr/>
        </p:nvSpPr>
        <p:spPr>
          <a:xfrm>
            <a:off x="1822875" y="363974"/>
            <a:ext cx="1292918" cy="338554"/>
          </a:xfrm>
          <a:prstGeom prst="rect">
            <a:avLst/>
          </a:prstGeom>
        </p:spPr>
        <p:txBody>
          <a:bodyPr wrap="none">
            <a:spAutoFit/>
          </a:bodyPr>
          <a:lstStyle/>
          <a:p>
            <a:r>
              <a:rPr lang="en-US" sz="1600" b="1" dirty="0"/>
              <a:t>Work RVUs</a:t>
            </a:r>
            <a:endParaRPr lang="en-US" sz="1600" dirty="0"/>
          </a:p>
        </p:txBody>
      </p:sp>
      <p:pic>
        <p:nvPicPr>
          <p:cNvPr id="9" name="Picture 8"/>
          <p:cNvPicPr>
            <a:picLocks noChangeAspect="1"/>
          </p:cNvPicPr>
          <p:nvPr/>
        </p:nvPicPr>
        <p:blipFill>
          <a:blip r:embed="rId5"/>
          <a:stretch>
            <a:fillRect/>
          </a:stretch>
        </p:blipFill>
        <p:spPr>
          <a:xfrm>
            <a:off x="5062452" y="363974"/>
            <a:ext cx="3394336" cy="1985113"/>
          </a:xfrm>
          <a:prstGeom prst="rect">
            <a:avLst/>
          </a:prstGeom>
        </p:spPr>
      </p:pic>
    </p:spTree>
    <p:extLst>
      <p:ext uri="{BB962C8B-B14F-4D97-AF65-F5344CB8AC3E}">
        <p14:creationId xmlns:p14="http://schemas.microsoft.com/office/powerpoint/2010/main" val="238594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31521" y="149629"/>
            <a:ext cx="7722522" cy="1521576"/>
          </a:xfrm>
        </p:spPr>
        <p:txBody>
          <a:bodyPr>
            <a:normAutofit fontScale="90000"/>
          </a:bodyPr>
          <a:lstStyle/>
          <a:p>
            <a:br>
              <a:rPr lang="en-US" sz="2000" b="1" dirty="0">
                <a:solidFill>
                  <a:srgbClr val="000000"/>
                </a:solidFill>
                <a:latin typeface="+mn-lt"/>
              </a:rPr>
            </a:br>
            <a:r>
              <a:rPr lang="en-US" sz="2700" b="1" dirty="0">
                <a:solidFill>
                  <a:srgbClr val="000000"/>
                </a:solidFill>
                <a:latin typeface="+mn-lt"/>
              </a:rPr>
              <a:t>Weekly Schedule </a:t>
            </a:r>
            <a:br>
              <a:rPr lang="en-US" sz="2700" b="1" dirty="0">
                <a:solidFill>
                  <a:srgbClr val="000000"/>
                </a:solidFill>
                <a:latin typeface="+mn-lt"/>
              </a:rPr>
            </a:br>
            <a:r>
              <a:rPr lang="en-US" sz="2200" dirty="0">
                <a:solidFill>
                  <a:srgbClr val="000000"/>
                </a:solidFill>
                <a:latin typeface="+mn-lt"/>
              </a:rPr>
              <a:t>You may include a sample of a weekly calendar that depicts the range of your clinical duties </a:t>
            </a:r>
            <a:br>
              <a:rPr lang="en-US" sz="3200" dirty="0">
                <a:solidFill>
                  <a:srgbClr val="000000"/>
                </a:solidFill>
              </a:rPr>
            </a:br>
            <a:endParaRPr lang="en-US" sz="3200" b="1" dirty="0">
              <a:solidFill>
                <a:srgbClr val="000000"/>
              </a:solidFill>
              <a:latin typeface="+mn-lt"/>
            </a:endParaRPr>
          </a:p>
        </p:txBody>
      </p:sp>
      <p:pic>
        <p:nvPicPr>
          <p:cNvPr id="4" name="Picture 3"/>
          <p:cNvPicPr>
            <a:picLocks noChangeAspect="1"/>
          </p:cNvPicPr>
          <p:nvPr/>
        </p:nvPicPr>
        <p:blipFill>
          <a:blip r:embed="rId2"/>
          <a:stretch>
            <a:fillRect/>
          </a:stretch>
        </p:blipFill>
        <p:spPr>
          <a:xfrm>
            <a:off x="839585" y="1388227"/>
            <a:ext cx="7373390" cy="4123111"/>
          </a:xfrm>
          <a:prstGeom prst="rect">
            <a:avLst/>
          </a:prstGeom>
        </p:spPr>
      </p:pic>
    </p:spTree>
    <p:extLst>
      <p:ext uri="{BB962C8B-B14F-4D97-AF65-F5344CB8AC3E}">
        <p14:creationId xmlns:p14="http://schemas.microsoft.com/office/powerpoint/2010/main" val="341016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96539" y="1429789"/>
            <a:ext cx="6175375" cy="881150"/>
          </a:xfrm>
          <a:solidFill>
            <a:srgbClr val="FFFF00"/>
          </a:solidFill>
        </p:spPr>
        <p:txBody>
          <a:bodyPr/>
          <a:lstStyle/>
          <a:p>
            <a:pPr marL="0" indent="0" algn="ctr">
              <a:buNone/>
            </a:pPr>
            <a:r>
              <a:rPr lang="en-US" altLang="en-US" sz="3200" b="1" dirty="0">
                <a:solidFill>
                  <a:srgbClr val="FF0000"/>
                </a:solidFill>
              </a:rPr>
              <a:t>Clinical Leadership</a:t>
            </a:r>
          </a:p>
          <a:p>
            <a:endParaRPr lang="en-US" dirty="0"/>
          </a:p>
        </p:txBody>
      </p:sp>
      <p:pic>
        <p:nvPicPr>
          <p:cNvPr id="2" name="Picture 1"/>
          <p:cNvPicPr>
            <a:picLocks noChangeAspect="1"/>
          </p:cNvPicPr>
          <p:nvPr/>
        </p:nvPicPr>
        <p:blipFill>
          <a:blip r:embed="rId2"/>
          <a:stretch>
            <a:fillRect/>
          </a:stretch>
        </p:blipFill>
        <p:spPr>
          <a:xfrm>
            <a:off x="2643447" y="2310940"/>
            <a:ext cx="3749040" cy="2344188"/>
          </a:xfrm>
          <a:prstGeom prst="rect">
            <a:avLst/>
          </a:prstGeom>
        </p:spPr>
      </p:pic>
    </p:spTree>
    <p:extLst>
      <p:ext uri="{BB962C8B-B14F-4D97-AF65-F5344CB8AC3E}">
        <p14:creationId xmlns:p14="http://schemas.microsoft.com/office/powerpoint/2010/main" val="211492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24" y="0"/>
            <a:ext cx="7886700" cy="930775"/>
          </a:xfrm>
        </p:spPr>
        <p:txBody>
          <a:bodyPr>
            <a:normAutofit fontScale="90000"/>
          </a:bodyPr>
          <a:lstStyle/>
          <a:p>
            <a:pPr>
              <a:lnSpc>
                <a:spcPct val="150000"/>
              </a:lnSpc>
            </a:pPr>
            <a:br>
              <a:rPr lang="en-US" sz="4000" b="1" dirty="0">
                <a:latin typeface="+mn-lt"/>
              </a:rPr>
            </a:br>
            <a:br>
              <a:rPr lang="en-US" sz="4000" b="1" dirty="0">
                <a:latin typeface="+mn-lt"/>
              </a:rPr>
            </a:br>
            <a:br>
              <a:rPr lang="en-US" sz="4000" b="1" dirty="0">
                <a:latin typeface="+mn-lt"/>
              </a:rPr>
            </a:br>
            <a:br>
              <a:rPr lang="en-US" sz="4000" b="1" dirty="0">
                <a:latin typeface="+mn-lt"/>
              </a:rPr>
            </a:br>
            <a:br>
              <a:rPr lang="en-US" altLang="en-US" sz="4000" dirty="0">
                <a:solidFill>
                  <a:srgbClr val="FF0000"/>
                </a:solidFill>
              </a:rPr>
            </a:br>
            <a:br>
              <a:rPr lang="en-US" sz="4000" b="1" dirty="0">
                <a:latin typeface="+mn-lt"/>
              </a:rPr>
            </a:br>
            <a:br>
              <a:rPr lang="en-US" sz="4000" b="1" dirty="0">
                <a:solidFill>
                  <a:srgbClr val="000000"/>
                </a:solidFill>
              </a:rPr>
            </a:br>
            <a:r>
              <a:rPr lang="en-US" sz="3600" b="1" dirty="0">
                <a:solidFill>
                  <a:srgbClr val="000000"/>
                </a:solidFill>
              </a:rPr>
              <a:t>Clinical Service Portfolio</a:t>
            </a:r>
            <a:endParaRPr lang="en-US" sz="3600" b="1" dirty="0">
              <a:latin typeface="+mn-lt"/>
            </a:endParaRPr>
          </a:p>
        </p:txBody>
      </p:sp>
      <p:sp>
        <p:nvSpPr>
          <p:cNvPr id="3" name="Content Placeholder 2"/>
          <p:cNvSpPr>
            <a:spLocks noGrp="1"/>
          </p:cNvSpPr>
          <p:nvPr>
            <p:ph idx="1"/>
          </p:nvPr>
        </p:nvSpPr>
        <p:spPr>
          <a:xfrm>
            <a:off x="638752" y="1179784"/>
            <a:ext cx="7886700" cy="4664063"/>
          </a:xfrm>
        </p:spPr>
        <p:txBody>
          <a:bodyPr>
            <a:normAutofit fontScale="55000" lnSpcReduction="20000"/>
          </a:bodyPr>
          <a:lstStyle/>
          <a:p>
            <a:pPr>
              <a:lnSpc>
                <a:spcPct val="120000"/>
              </a:lnSpc>
              <a:buFont typeface="Wingdings" charset="2"/>
              <a:buChar char="u"/>
            </a:pPr>
            <a:r>
              <a:rPr lang="en-US" sz="2900" b="1" dirty="0">
                <a:solidFill>
                  <a:srgbClr val="000000"/>
                </a:solidFill>
              </a:rPr>
              <a:t>Development of a special program that attracts referrals and enhances the reputation of UAMS, based on clinical best practice methods </a:t>
            </a:r>
            <a:endParaRPr lang="en-US" sz="2900" i="1" dirty="0">
              <a:solidFill>
                <a:srgbClr val="000000"/>
              </a:solidFill>
            </a:endParaRPr>
          </a:p>
          <a:p>
            <a:pPr>
              <a:buFont typeface="Wingdings" charset="2"/>
              <a:buChar char="u"/>
            </a:pPr>
            <a:r>
              <a:rPr lang="en-US" sz="2900" i="1" dirty="0">
                <a:solidFill>
                  <a:srgbClr val="000000"/>
                </a:solidFill>
              </a:rPr>
              <a:t>Examples:</a:t>
            </a:r>
          </a:p>
          <a:p>
            <a:pPr lvl="1">
              <a:buFont typeface="Wingdings" charset="2"/>
              <a:buChar char="u"/>
            </a:pPr>
            <a:r>
              <a:rPr lang="en-US" sz="2900" i="1" dirty="0">
                <a:solidFill>
                  <a:srgbClr val="000000"/>
                </a:solidFill>
              </a:rPr>
              <a:t>creation of a new patient service</a:t>
            </a:r>
          </a:p>
          <a:p>
            <a:pPr lvl="1">
              <a:buFont typeface="Wingdings" charset="2"/>
              <a:buChar char="u"/>
            </a:pPr>
            <a:r>
              <a:rPr lang="en-US" sz="2900" i="1" dirty="0">
                <a:solidFill>
                  <a:srgbClr val="000000"/>
                </a:solidFill>
              </a:rPr>
              <a:t>novel diagnostic or therapeutic practice</a:t>
            </a:r>
          </a:p>
          <a:p>
            <a:pPr lvl="1">
              <a:buFont typeface="Wingdings" charset="2"/>
              <a:buChar char="u"/>
            </a:pPr>
            <a:r>
              <a:rPr lang="en-US" sz="2900" i="1" dirty="0">
                <a:solidFill>
                  <a:srgbClr val="000000"/>
                </a:solidFill>
              </a:rPr>
              <a:t>development of innovative techniques or improvements in clinical practice</a:t>
            </a:r>
          </a:p>
          <a:p>
            <a:pPr lvl="1">
              <a:buFont typeface="Wingdings" charset="2"/>
              <a:buChar char="u"/>
            </a:pPr>
            <a:r>
              <a:rPr lang="en-US" sz="2900" i="1" dirty="0">
                <a:solidFill>
                  <a:srgbClr val="000000"/>
                </a:solidFill>
              </a:rPr>
              <a:t>development of mechanism to improve the efficiency of health services </a:t>
            </a:r>
          </a:p>
          <a:p>
            <a:pPr lvl="1">
              <a:buFont typeface="Wingdings" charset="2"/>
              <a:buChar char="u"/>
            </a:pPr>
            <a:r>
              <a:rPr lang="en-US" sz="2900" i="1" dirty="0">
                <a:solidFill>
                  <a:srgbClr val="000000"/>
                </a:solidFill>
              </a:rPr>
              <a:t>improvement of a training program within the clinical unit</a:t>
            </a:r>
          </a:p>
          <a:p>
            <a:pPr lvl="1">
              <a:buFont typeface="Wingdings" charset="2"/>
              <a:buChar char="u"/>
            </a:pPr>
            <a:r>
              <a:rPr lang="en-US" sz="2900" i="1" dirty="0">
                <a:solidFill>
                  <a:srgbClr val="000000"/>
                </a:solidFill>
              </a:rPr>
              <a:t>playing a key role in the development of clinical practice guidelines</a:t>
            </a:r>
          </a:p>
          <a:p>
            <a:pPr lvl="1">
              <a:lnSpc>
                <a:spcPct val="120000"/>
              </a:lnSpc>
              <a:buFont typeface="Wingdings" charset="2"/>
              <a:buChar char="u"/>
            </a:pPr>
            <a:r>
              <a:rPr lang="en-US" sz="2900" i="1" dirty="0">
                <a:solidFill>
                  <a:srgbClr val="000000"/>
                </a:solidFill>
              </a:rPr>
              <a:t>development of written, video, audio or computer‐based teaching materials related to clinical care</a:t>
            </a:r>
          </a:p>
          <a:p>
            <a:pPr lvl="1">
              <a:lnSpc>
                <a:spcPct val="120000"/>
              </a:lnSpc>
              <a:buFont typeface="Wingdings" charset="2"/>
              <a:buChar char="u"/>
            </a:pPr>
            <a:r>
              <a:rPr lang="en-US" sz="2900" i="1" dirty="0">
                <a:solidFill>
                  <a:srgbClr val="000000"/>
                </a:solidFill>
              </a:rPr>
              <a:t>involvement in administrative activities that support and enhance University based patient care</a:t>
            </a:r>
          </a:p>
          <a:p>
            <a:pPr lvl="1">
              <a:buFont typeface="Wingdings" charset="2"/>
              <a:buChar char="u"/>
            </a:pPr>
            <a:r>
              <a:rPr lang="en-US" sz="2900" i="1" dirty="0">
                <a:solidFill>
                  <a:srgbClr val="000000"/>
                </a:solidFill>
              </a:rPr>
              <a:t>director of clinical program</a:t>
            </a:r>
          </a:p>
          <a:p>
            <a:endParaRPr lang="en-US" dirty="0"/>
          </a:p>
        </p:txBody>
      </p:sp>
    </p:spTree>
    <p:extLst>
      <p:ext uri="{BB962C8B-B14F-4D97-AF65-F5344CB8AC3E}">
        <p14:creationId xmlns:p14="http://schemas.microsoft.com/office/powerpoint/2010/main" val="61068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020676"/>
          </a:xfrm>
        </p:spPr>
        <p:txBody>
          <a:bodyPr/>
          <a:lstStyle/>
          <a:p>
            <a:r>
              <a:rPr lang="en-US" sz="3200" b="1" dirty="0">
                <a:solidFill>
                  <a:srgbClr val="000000"/>
                </a:solidFill>
              </a:rPr>
              <a:t>Clinical Service in Leadership</a:t>
            </a:r>
          </a:p>
        </p:txBody>
      </p:sp>
      <p:sp>
        <p:nvSpPr>
          <p:cNvPr id="3" name="Content Placeholder 2"/>
          <p:cNvSpPr>
            <a:spLocks noGrp="1"/>
          </p:cNvSpPr>
          <p:nvPr>
            <p:ph idx="1"/>
          </p:nvPr>
        </p:nvSpPr>
        <p:spPr/>
        <p:txBody>
          <a:bodyPr/>
          <a:lstStyle/>
          <a:p>
            <a:r>
              <a:rPr lang="en-US" dirty="0">
                <a:solidFill>
                  <a:srgbClr val="000000"/>
                </a:solidFill>
              </a:rPr>
              <a:t>Trials participation and patient recruitment (cooperative trials, tissue bank)</a:t>
            </a:r>
            <a:endParaRPr lang="en-US" dirty="0"/>
          </a:p>
          <a:p>
            <a:r>
              <a:rPr lang="en-US" dirty="0">
                <a:solidFill>
                  <a:srgbClr val="000000"/>
                </a:solidFill>
              </a:rPr>
              <a:t>Contributions toward institutional accreditations (NAPBC) </a:t>
            </a:r>
          </a:p>
          <a:p>
            <a:r>
              <a:rPr lang="en-US" dirty="0">
                <a:solidFill>
                  <a:srgbClr val="000000"/>
                </a:solidFill>
              </a:rPr>
              <a:t>Committees with clinical service initiatives- start early and list all- (Quality improvement)</a:t>
            </a:r>
          </a:p>
        </p:txBody>
      </p:sp>
    </p:spTree>
    <p:extLst>
      <p:ext uri="{BB962C8B-B14F-4D97-AF65-F5344CB8AC3E}">
        <p14:creationId xmlns:p14="http://schemas.microsoft.com/office/powerpoint/2010/main" val="1545352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7324" y="719081"/>
            <a:ext cx="8345977" cy="918527"/>
          </a:xfrm>
          <a:solidFill>
            <a:schemeClr val="bg1"/>
          </a:solidFill>
        </p:spPr>
        <p:txBody>
          <a:bodyPr>
            <a:normAutofit fontScale="85000" lnSpcReduction="20000"/>
          </a:bodyPr>
          <a:lstStyle/>
          <a:p>
            <a:pPr marL="0" indent="0" algn="ctr">
              <a:buNone/>
            </a:pPr>
            <a:r>
              <a:rPr lang="en-US" altLang="en-US" sz="2600" b="1" dirty="0">
                <a:solidFill>
                  <a:srgbClr val="000000"/>
                </a:solidFill>
              </a:rPr>
              <a:t>Clinical expertize at UAMS, regional, </a:t>
            </a:r>
          </a:p>
          <a:p>
            <a:pPr marL="0" indent="0" algn="ctr">
              <a:buNone/>
            </a:pPr>
            <a:r>
              <a:rPr lang="en-US" altLang="en-US" sz="2600" b="1" dirty="0">
                <a:solidFill>
                  <a:srgbClr val="000000"/>
                </a:solidFill>
              </a:rPr>
              <a:t>and national levels</a:t>
            </a:r>
          </a:p>
          <a:p>
            <a:endParaRPr lang="en-US" dirty="0"/>
          </a:p>
        </p:txBody>
      </p:sp>
      <p:pic>
        <p:nvPicPr>
          <p:cNvPr id="2" name="Picture 1"/>
          <p:cNvPicPr>
            <a:picLocks noChangeAspect="1"/>
          </p:cNvPicPr>
          <p:nvPr/>
        </p:nvPicPr>
        <p:blipFill>
          <a:blip r:embed="rId2"/>
          <a:stretch>
            <a:fillRect/>
          </a:stretch>
        </p:blipFill>
        <p:spPr>
          <a:xfrm>
            <a:off x="939339" y="1978429"/>
            <a:ext cx="3456795" cy="2294312"/>
          </a:xfrm>
          <a:prstGeom prst="rect">
            <a:avLst/>
          </a:prstGeom>
        </p:spPr>
      </p:pic>
      <p:pic>
        <p:nvPicPr>
          <p:cNvPr id="4" name="Picture 3"/>
          <p:cNvPicPr>
            <a:picLocks noChangeAspect="1"/>
          </p:cNvPicPr>
          <p:nvPr/>
        </p:nvPicPr>
        <p:blipFill>
          <a:blip r:embed="rId3"/>
          <a:stretch>
            <a:fillRect/>
          </a:stretch>
        </p:blipFill>
        <p:spPr>
          <a:xfrm>
            <a:off x="4396134" y="1978429"/>
            <a:ext cx="3758652" cy="2294312"/>
          </a:xfrm>
          <a:prstGeom prst="rect">
            <a:avLst/>
          </a:prstGeom>
        </p:spPr>
      </p:pic>
    </p:spTree>
    <p:extLst>
      <p:ext uri="{BB962C8B-B14F-4D97-AF65-F5344CB8AC3E}">
        <p14:creationId xmlns:p14="http://schemas.microsoft.com/office/powerpoint/2010/main" val="198937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914889"/>
          </a:xfrm>
        </p:spPr>
        <p:txBody>
          <a:bodyPr/>
          <a:lstStyle/>
          <a:p>
            <a:r>
              <a:rPr lang="en-US" altLang="en-US" sz="3200" b="1" dirty="0">
                <a:solidFill>
                  <a:srgbClr val="000000"/>
                </a:solidFill>
              </a:rPr>
              <a:t>Committees</a:t>
            </a:r>
            <a:endParaRPr lang="en-US" sz="3200" dirty="0"/>
          </a:p>
        </p:txBody>
      </p:sp>
      <p:sp>
        <p:nvSpPr>
          <p:cNvPr id="3" name="Content Placeholder 2"/>
          <p:cNvSpPr>
            <a:spLocks noGrp="1"/>
          </p:cNvSpPr>
          <p:nvPr>
            <p:ph idx="1"/>
          </p:nvPr>
        </p:nvSpPr>
        <p:spPr>
          <a:xfrm>
            <a:off x="491087" y="1093125"/>
            <a:ext cx="8042276" cy="4343400"/>
          </a:xfrm>
        </p:spPr>
        <p:txBody>
          <a:bodyPr>
            <a:noAutofit/>
          </a:bodyPr>
          <a:lstStyle/>
          <a:p>
            <a:pPr algn="ctr">
              <a:lnSpc>
                <a:spcPct val="150000"/>
              </a:lnSpc>
              <a:spcBef>
                <a:spcPts val="0"/>
              </a:spcBef>
            </a:pPr>
            <a:r>
              <a:rPr lang="en-US" sz="1200" b="1" dirty="0">
                <a:solidFill>
                  <a:schemeClr val="tx1"/>
                </a:solidFill>
              </a:rPr>
              <a:t>Appeals Board</a:t>
            </a:r>
          </a:p>
          <a:p>
            <a:pPr algn="ctr">
              <a:lnSpc>
                <a:spcPct val="150000"/>
              </a:lnSpc>
              <a:spcBef>
                <a:spcPts val="0"/>
              </a:spcBef>
            </a:pPr>
            <a:r>
              <a:rPr lang="en-US" sz="1200" b="1" dirty="0">
                <a:solidFill>
                  <a:schemeClr val="tx1"/>
                </a:solidFill>
              </a:rPr>
              <a:t>Continuing Medical Education</a:t>
            </a:r>
            <a:endParaRPr lang="en-US" sz="1200" dirty="0">
              <a:solidFill>
                <a:schemeClr val="tx1"/>
              </a:solidFill>
            </a:endParaRPr>
          </a:p>
          <a:p>
            <a:pPr algn="ctr">
              <a:lnSpc>
                <a:spcPct val="150000"/>
              </a:lnSpc>
              <a:spcBef>
                <a:spcPts val="0"/>
              </a:spcBef>
            </a:pPr>
            <a:r>
              <a:rPr lang="en-US" sz="1200" b="1" dirty="0">
                <a:solidFill>
                  <a:schemeClr val="tx1"/>
                </a:solidFill>
              </a:rPr>
              <a:t>Council of Department Chairs</a:t>
            </a:r>
            <a:endParaRPr lang="en-US" sz="1200" dirty="0">
              <a:solidFill>
                <a:schemeClr val="tx1"/>
              </a:solidFill>
            </a:endParaRPr>
          </a:p>
          <a:p>
            <a:pPr algn="ctr">
              <a:lnSpc>
                <a:spcPct val="150000"/>
              </a:lnSpc>
              <a:spcBef>
                <a:spcPts val="0"/>
              </a:spcBef>
            </a:pPr>
            <a:r>
              <a:rPr lang="en-US" sz="1200" b="1" dirty="0">
                <a:solidFill>
                  <a:schemeClr val="tx1"/>
                </a:solidFill>
              </a:rPr>
              <a:t>Curriculum Committee</a:t>
            </a:r>
            <a:endParaRPr lang="en-US" sz="1200" dirty="0">
              <a:solidFill>
                <a:schemeClr val="tx1"/>
              </a:solidFill>
            </a:endParaRPr>
          </a:p>
          <a:p>
            <a:pPr algn="ctr">
              <a:lnSpc>
                <a:spcPct val="150000"/>
              </a:lnSpc>
              <a:spcBef>
                <a:spcPts val="0"/>
              </a:spcBef>
            </a:pPr>
            <a:r>
              <a:rPr lang="en-US" sz="1200" b="1" dirty="0">
                <a:solidFill>
                  <a:schemeClr val="tx1"/>
                </a:solidFill>
              </a:rPr>
              <a:t>Dean’s Executive Committee</a:t>
            </a:r>
            <a:endParaRPr lang="en-US" sz="1200" dirty="0">
              <a:solidFill>
                <a:schemeClr val="tx1"/>
              </a:solidFill>
            </a:endParaRPr>
          </a:p>
          <a:p>
            <a:pPr algn="ctr">
              <a:lnSpc>
                <a:spcPct val="150000"/>
              </a:lnSpc>
              <a:spcBef>
                <a:spcPts val="0"/>
              </a:spcBef>
            </a:pPr>
            <a:r>
              <a:rPr lang="en-US" sz="1200" b="1" dirty="0">
                <a:solidFill>
                  <a:schemeClr val="tx1"/>
                </a:solidFill>
              </a:rPr>
              <a:t>Dean’s Lectureships and Alumni Awards Committee</a:t>
            </a:r>
            <a:endParaRPr lang="en-US" sz="1200" dirty="0">
              <a:solidFill>
                <a:schemeClr val="tx1"/>
              </a:solidFill>
            </a:endParaRPr>
          </a:p>
          <a:p>
            <a:pPr algn="ctr">
              <a:lnSpc>
                <a:spcPct val="150000"/>
              </a:lnSpc>
              <a:spcBef>
                <a:spcPts val="0"/>
              </a:spcBef>
            </a:pPr>
            <a:r>
              <a:rPr lang="en-US" sz="1200" b="1" dirty="0">
                <a:solidFill>
                  <a:schemeClr val="tx1"/>
                </a:solidFill>
              </a:rPr>
              <a:t>Dean’s Senior Advisory Council and ILLUMINE</a:t>
            </a:r>
            <a:endParaRPr lang="en-US" sz="1200" dirty="0">
              <a:solidFill>
                <a:schemeClr val="tx1"/>
              </a:solidFill>
            </a:endParaRPr>
          </a:p>
          <a:p>
            <a:pPr algn="ctr">
              <a:lnSpc>
                <a:spcPct val="150000"/>
              </a:lnSpc>
              <a:spcBef>
                <a:spcPts val="0"/>
              </a:spcBef>
            </a:pPr>
            <a:r>
              <a:rPr lang="en-US" sz="1200" b="1" dirty="0">
                <a:solidFill>
                  <a:schemeClr val="tx1"/>
                </a:solidFill>
              </a:rPr>
              <a:t>Educational Faculty Awards Committee</a:t>
            </a:r>
            <a:endParaRPr lang="en-US" sz="1200" dirty="0">
              <a:solidFill>
                <a:schemeClr val="tx1"/>
              </a:solidFill>
            </a:endParaRPr>
          </a:p>
          <a:p>
            <a:pPr algn="ctr">
              <a:lnSpc>
                <a:spcPct val="150000"/>
              </a:lnSpc>
              <a:spcBef>
                <a:spcPts val="0"/>
              </a:spcBef>
            </a:pPr>
            <a:r>
              <a:rPr lang="en-US" sz="1200" b="1" dirty="0">
                <a:solidFill>
                  <a:schemeClr val="tx1"/>
                </a:solidFill>
              </a:rPr>
              <a:t>Graduate Medical Education</a:t>
            </a:r>
            <a:endParaRPr lang="en-US" sz="1200" dirty="0">
              <a:solidFill>
                <a:schemeClr val="tx1"/>
              </a:solidFill>
            </a:endParaRPr>
          </a:p>
          <a:p>
            <a:pPr algn="ctr">
              <a:lnSpc>
                <a:spcPct val="150000"/>
              </a:lnSpc>
              <a:spcBef>
                <a:spcPts val="0"/>
              </a:spcBef>
            </a:pPr>
            <a:r>
              <a:rPr lang="en-US" sz="1200" b="1" dirty="0">
                <a:solidFill>
                  <a:schemeClr val="tx1"/>
                </a:solidFill>
              </a:rPr>
              <a:t>MD/PhD Advisory Committee</a:t>
            </a:r>
            <a:endParaRPr lang="en-US" sz="1200" dirty="0">
              <a:solidFill>
                <a:schemeClr val="tx1"/>
              </a:solidFill>
            </a:endParaRPr>
          </a:p>
          <a:p>
            <a:pPr algn="ctr">
              <a:lnSpc>
                <a:spcPct val="150000"/>
              </a:lnSpc>
              <a:spcBef>
                <a:spcPts val="0"/>
              </a:spcBef>
            </a:pPr>
            <a:r>
              <a:rPr lang="en-US" sz="1200" b="1" dirty="0">
                <a:solidFill>
                  <a:schemeClr val="tx1"/>
                </a:solidFill>
              </a:rPr>
              <a:t>Medical Student Admissions Committee</a:t>
            </a:r>
            <a:endParaRPr lang="en-US" sz="1200" dirty="0">
              <a:solidFill>
                <a:schemeClr val="tx1"/>
              </a:solidFill>
            </a:endParaRPr>
          </a:p>
          <a:p>
            <a:pPr algn="ctr">
              <a:lnSpc>
                <a:spcPct val="150000"/>
              </a:lnSpc>
              <a:spcBef>
                <a:spcPts val="0"/>
              </a:spcBef>
            </a:pPr>
            <a:r>
              <a:rPr lang="en-US" sz="1200" b="1" dirty="0">
                <a:solidFill>
                  <a:schemeClr val="tx1"/>
                </a:solidFill>
              </a:rPr>
              <a:t>Medical Student Promotions Committee</a:t>
            </a:r>
          </a:p>
          <a:p>
            <a:pPr algn="ctr">
              <a:lnSpc>
                <a:spcPct val="150000"/>
              </a:lnSpc>
              <a:spcBef>
                <a:spcPts val="0"/>
              </a:spcBef>
            </a:pPr>
            <a:r>
              <a:rPr lang="en-US" sz="1200" b="1" dirty="0">
                <a:solidFill>
                  <a:schemeClr val="tx1"/>
                </a:solidFill>
              </a:rPr>
              <a:t>QUEST</a:t>
            </a:r>
            <a:endParaRPr lang="en-US" sz="1200" dirty="0">
              <a:solidFill>
                <a:schemeClr val="tx1"/>
              </a:solidFill>
            </a:endParaRPr>
          </a:p>
          <a:p>
            <a:pPr algn="ctr">
              <a:lnSpc>
                <a:spcPct val="150000"/>
              </a:lnSpc>
              <a:spcBef>
                <a:spcPts val="0"/>
              </a:spcBef>
            </a:pPr>
            <a:r>
              <a:rPr lang="en-US" sz="1200" b="1" dirty="0">
                <a:solidFill>
                  <a:schemeClr val="tx1"/>
                </a:solidFill>
              </a:rPr>
              <a:t>Research Council</a:t>
            </a:r>
            <a:endParaRPr lang="en-US" sz="1200" dirty="0">
              <a:solidFill>
                <a:schemeClr val="tx1"/>
              </a:solidFill>
            </a:endParaRPr>
          </a:p>
          <a:p>
            <a:pPr algn="ctr">
              <a:lnSpc>
                <a:spcPct val="150000"/>
              </a:lnSpc>
              <a:spcBef>
                <a:spcPts val="0"/>
              </a:spcBef>
            </a:pPr>
            <a:r>
              <a:rPr lang="en-US" sz="1200" b="1" dirty="0">
                <a:solidFill>
                  <a:schemeClr val="tx1"/>
                </a:solidFill>
              </a:rPr>
              <a:t>Residency Position Allocation Committee</a:t>
            </a:r>
            <a:endParaRPr lang="en-US" sz="1200" dirty="0">
              <a:solidFill>
                <a:schemeClr val="tx1"/>
              </a:solidFill>
            </a:endParaRPr>
          </a:p>
          <a:p>
            <a:pPr algn="ctr">
              <a:lnSpc>
                <a:spcPct val="150000"/>
              </a:lnSpc>
              <a:spcBef>
                <a:spcPts val="0"/>
              </a:spcBef>
            </a:pPr>
            <a:r>
              <a:rPr lang="en-US" sz="1200" b="1" dirty="0">
                <a:solidFill>
                  <a:schemeClr val="tx1"/>
                </a:solidFill>
              </a:rPr>
              <a:t>Scholarship Committee</a:t>
            </a:r>
            <a:endParaRPr lang="en-US" sz="1200" dirty="0">
              <a:solidFill>
                <a:schemeClr val="tx1"/>
              </a:solidFill>
            </a:endParaRPr>
          </a:p>
          <a:p>
            <a:pPr algn="ctr">
              <a:lnSpc>
                <a:spcPct val="150000"/>
              </a:lnSpc>
              <a:spcBef>
                <a:spcPts val="0"/>
              </a:spcBef>
            </a:pPr>
            <a:r>
              <a:rPr lang="en-US" sz="1200" b="1" dirty="0">
                <a:solidFill>
                  <a:schemeClr val="tx1"/>
                </a:solidFill>
              </a:rPr>
              <a:t>Special Test Taking Accommodations</a:t>
            </a:r>
            <a:endParaRPr lang="en-US" sz="1200" dirty="0">
              <a:solidFill>
                <a:schemeClr val="tx1"/>
              </a:solidFill>
            </a:endParaRPr>
          </a:p>
          <a:p>
            <a:pPr algn="ctr">
              <a:lnSpc>
                <a:spcPct val="150000"/>
              </a:lnSpc>
              <a:spcBef>
                <a:spcPts val="0"/>
              </a:spcBef>
            </a:pPr>
            <a:r>
              <a:rPr lang="en-US" sz="1200" b="1" dirty="0">
                <a:solidFill>
                  <a:schemeClr val="tx1"/>
                </a:solidFill>
              </a:rPr>
              <a:t>Student Discrimination Grievance</a:t>
            </a:r>
          </a:p>
          <a:p>
            <a:pPr algn="ctr">
              <a:lnSpc>
                <a:spcPct val="150000"/>
              </a:lnSpc>
              <a:spcBef>
                <a:spcPts val="0"/>
              </a:spcBef>
            </a:pPr>
            <a:endParaRPr lang="en-US" sz="1200" dirty="0">
              <a:solidFill>
                <a:schemeClr val="tx1"/>
              </a:solidFill>
            </a:endParaRPr>
          </a:p>
        </p:txBody>
      </p:sp>
    </p:spTree>
    <p:extLst>
      <p:ext uri="{BB962C8B-B14F-4D97-AF65-F5344CB8AC3E}">
        <p14:creationId xmlns:p14="http://schemas.microsoft.com/office/powerpoint/2010/main" val="365078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30531" y="1442114"/>
            <a:ext cx="7074130" cy="769072"/>
          </a:xfrm>
          <a:solidFill>
            <a:srgbClr val="FFFF00"/>
          </a:solidFill>
        </p:spPr>
        <p:txBody>
          <a:bodyPr>
            <a:normAutofit/>
          </a:bodyPr>
          <a:lstStyle/>
          <a:p>
            <a:pPr marL="0" indent="0" algn="ctr">
              <a:buNone/>
            </a:pPr>
            <a:r>
              <a:rPr lang="en-US" altLang="en-US" sz="3200" b="1" dirty="0">
                <a:solidFill>
                  <a:srgbClr val="000000"/>
                </a:solidFill>
              </a:rPr>
              <a:t>Community Outreach Activities</a:t>
            </a:r>
          </a:p>
        </p:txBody>
      </p:sp>
      <p:pic>
        <p:nvPicPr>
          <p:cNvPr id="2" name="Picture 1"/>
          <p:cNvPicPr>
            <a:picLocks noChangeAspect="1"/>
          </p:cNvPicPr>
          <p:nvPr/>
        </p:nvPicPr>
        <p:blipFill>
          <a:blip r:embed="rId2"/>
          <a:stretch>
            <a:fillRect/>
          </a:stretch>
        </p:blipFill>
        <p:spPr>
          <a:xfrm>
            <a:off x="2888672" y="2211186"/>
            <a:ext cx="3557847" cy="2610196"/>
          </a:xfrm>
          <a:prstGeom prst="rect">
            <a:avLst/>
          </a:prstGeom>
        </p:spPr>
      </p:pic>
    </p:spTree>
    <p:extLst>
      <p:ext uri="{BB962C8B-B14F-4D97-AF65-F5344CB8AC3E}">
        <p14:creationId xmlns:p14="http://schemas.microsoft.com/office/powerpoint/2010/main" val="310730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90" y="315885"/>
            <a:ext cx="8042276" cy="1267691"/>
          </a:xfrm>
        </p:spPr>
        <p:txBody>
          <a:bodyPr/>
          <a:lstStyle/>
          <a:p>
            <a:r>
              <a:rPr lang="en-US" altLang="en-US" sz="3200" b="1" dirty="0">
                <a:solidFill>
                  <a:srgbClr val="000000"/>
                </a:solidFill>
              </a:rPr>
              <a:t>Community Outreach Activities</a:t>
            </a:r>
            <a:br>
              <a:rPr lang="en-US" altLang="en-US" sz="4800" b="1" dirty="0">
                <a:solidFill>
                  <a:srgbClr val="000000"/>
                </a:solidFill>
              </a:rPr>
            </a:br>
            <a:endParaRPr lang="en-US" dirty="0"/>
          </a:p>
        </p:txBody>
      </p:sp>
      <p:sp>
        <p:nvSpPr>
          <p:cNvPr id="3" name="Content Placeholder 2"/>
          <p:cNvSpPr>
            <a:spLocks noGrp="1"/>
          </p:cNvSpPr>
          <p:nvPr>
            <p:ph idx="1"/>
          </p:nvPr>
        </p:nvSpPr>
        <p:spPr>
          <a:xfrm>
            <a:off x="748782" y="1583576"/>
            <a:ext cx="8042276" cy="2506286"/>
          </a:xfrm>
        </p:spPr>
        <p:txBody>
          <a:bodyPr>
            <a:normAutofit fontScale="92500" lnSpcReduction="20000"/>
          </a:bodyPr>
          <a:lstStyle/>
          <a:p>
            <a:r>
              <a:rPr lang="en-US" dirty="0">
                <a:solidFill>
                  <a:srgbClr val="000000"/>
                </a:solidFill>
              </a:rPr>
              <a:t>Patient-centered community engagement/education</a:t>
            </a:r>
          </a:p>
          <a:p>
            <a:r>
              <a:rPr lang="en-US" dirty="0">
                <a:solidFill>
                  <a:srgbClr val="000000"/>
                </a:solidFill>
              </a:rPr>
              <a:t>Invitations from public and lay groups, including news media</a:t>
            </a:r>
          </a:p>
          <a:p>
            <a:r>
              <a:rPr lang="en-US" dirty="0">
                <a:solidFill>
                  <a:srgbClr val="000000"/>
                </a:solidFill>
              </a:rPr>
              <a:t>Speaking in the community about awareness</a:t>
            </a:r>
          </a:p>
          <a:p>
            <a:r>
              <a:rPr lang="en-US" dirty="0">
                <a:solidFill>
                  <a:srgbClr val="000000"/>
                </a:solidFill>
              </a:rPr>
              <a:t>Speaker for Support groups</a:t>
            </a:r>
          </a:p>
          <a:p>
            <a:r>
              <a:rPr lang="en-US" dirty="0">
                <a:solidFill>
                  <a:srgbClr val="000000"/>
                </a:solidFill>
              </a:rPr>
              <a:t>Preventive health screening</a:t>
            </a:r>
          </a:p>
          <a:p>
            <a:endParaRPr lang="en-US" dirty="0"/>
          </a:p>
        </p:txBody>
      </p:sp>
    </p:spTree>
    <p:extLst>
      <p:ext uri="{BB962C8B-B14F-4D97-AF65-F5344CB8AC3E}">
        <p14:creationId xmlns:p14="http://schemas.microsoft.com/office/powerpoint/2010/main" val="951430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1384" y="129176"/>
            <a:ext cx="8042275" cy="879475"/>
          </a:xfrm>
        </p:spPr>
        <p:txBody>
          <a:bodyPr/>
          <a:lstStyle/>
          <a:p>
            <a:r>
              <a:rPr lang="en-US" sz="3200" b="1" dirty="0">
                <a:solidFill>
                  <a:srgbClr val="000000"/>
                </a:solidFill>
              </a:rPr>
              <a:t>Clinical Service Pillars </a:t>
            </a:r>
            <a:r>
              <a:rPr lang="en-US" sz="3200" dirty="0"/>
              <a:t> </a:t>
            </a:r>
            <a:endParaRPr lang="en-US" sz="3200" b="1" dirty="0">
              <a:latin typeface="+mn-lt"/>
            </a:endParaRPr>
          </a:p>
        </p:txBody>
      </p:sp>
      <p:graphicFrame>
        <p:nvGraphicFramePr>
          <p:cNvPr id="12" name="Content Placeholder 3"/>
          <p:cNvGraphicFramePr>
            <a:graphicFrameLocks/>
          </p:cNvGraphicFramePr>
          <p:nvPr>
            <p:extLst>
              <p:ext uri="{D42A27DB-BD31-4B8C-83A1-F6EECF244321}">
                <p14:modId xmlns:p14="http://schemas.microsoft.com/office/powerpoint/2010/main" val="3491792905"/>
              </p:ext>
            </p:extLst>
          </p:nvPr>
        </p:nvGraphicFramePr>
        <p:xfrm>
          <a:off x="2262358" y="1379540"/>
          <a:ext cx="4513331" cy="4375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822959" y="2244437"/>
            <a:ext cx="1330036" cy="52370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69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46879" y="418568"/>
            <a:ext cx="7886700" cy="1325563"/>
          </a:xfrm>
        </p:spPr>
        <p:txBody>
          <a:bodyPr>
            <a:normAutofit fontScale="90000"/>
          </a:bodyPr>
          <a:lstStyle/>
          <a:p>
            <a:pPr algn="ctr"/>
            <a:br>
              <a:rPr lang="en-US" i="1" dirty="0">
                <a:solidFill>
                  <a:srgbClr val="FF0000"/>
                </a:solidFill>
                <a:effectLst>
                  <a:outerShdw blurRad="38100" dist="38100" dir="2700000" algn="tl">
                    <a:srgbClr val="000000">
                      <a:alpha val="43137"/>
                    </a:srgbClr>
                  </a:outerShdw>
                </a:effectLst>
              </a:rPr>
            </a:br>
            <a:br>
              <a:rPr lang="en-US" i="1" dirty="0">
                <a:solidFill>
                  <a:srgbClr val="FF0000"/>
                </a:solidFill>
                <a:effectLst>
                  <a:outerShdw blurRad="38100" dist="38100" dir="2700000" algn="tl">
                    <a:srgbClr val="000000">
                      <a:alpha val="43137"/>
                    </a:srgbClr>
                  </a:outerShdw>
                </a:effectLst>
              </a:rPr>
            </a:br>
            <a:r>
              <a:rPr lang="en-US" sz="3600" b="1" dirty="0">
                <a:solidFill>
                  <a:schemeClr val="tx1"/>
                </a:solidFill>
                <a:latin typeface="+mn-lt"/>
              </a:rPr>
              <a:t>What is Your Distinct “Niche” Area in </a:t>
            </a:r>
            <a:br>
              <a:rPr lang="en-US" sz="3600" b="1" dirty="0">
                <a:solidFill>
                  <a:schemeClr val="tx1"/>
                </a:solidFill>
                <a:latin typeface="+mn-lt"/>
              </a:rPr>
            </a:br>
            <a:r>
              <a:rPr lang="en-US" sz="3600" b="1" dirty="0">
                <a:solidFill>
                  <a:schemeClr val="tx1"/>
                </a:solidFill>
                <a:latin typeface="+mn-lt"/>
              </a:rPr>
              <a:t>Clinical Service?</a:t>
            </a:r>
            <a:br>
              <a:rPr lang="en-US" sz="3600" b="1" dirty="0">
                <a:solidFill>
                  <a:schemeClr val="tx1"/>
                </a:solidFill>
                <a:latin typeface="+mn-lt"/>
              </a:rPr>
            </a:br>
            <a:endParaRPr lang="en-US" sz="3600" b="1" dirty="0">
              <a:solidFill>
                <a:schemeClr val="tx1"/>
              </a:solidFill>
              <a:latin typeface="+mn-lt"/>
            </a:endParaRPr>
          </a:p>
        </p:txBody>
      </p:sp>
      <p:pic>
        <p:nvPicPr>
          <p:cNvPr id="10" name="Picture 9"/>
          <p:cNvPicPr>
            <a:picLocks noChangeAspect="1"/>
          </p:cNvPicPr>
          <p:nvPr/>
        </p:nvPicPr>
        <p:blipFill>
          <a:blip r:embed="rId2"/>
          <a:stretch>
            <a:fillRect/>
          </a:stretch>
        </p:blipFill>
        <p:spPr>
          <a:xfrm>
            <a:off x="0" y="1564818"/>
            <a:ext cx="9144000" cy="3133725"/>
          </a:xfrm>
          <a:prstGeom prst="rect">
            <a:avLst/>
          </a:prstGeom>
        </p:spPr>
      </p:pic>
    </p:spTree>
    <p:extLst>
      <p:ext uri="{BB962C8B-B14F-4D97-AF65-F5344CB8AC3E}">
        <p14:creationId xmlns:p14="http://schemas.microsoft.com/office/powerpoint/2010/main" val="3431770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70" y="169115"/>
            <a:ext cx="7635563" cy="703604"/>
          </a:xfrm>
        </p:spPr>
        <p:txBody>
          <a:bodyPr/>
          <a:lstStyle/>
          <a:p>
            <a:r>
              <a:rPr lang="en-US" sz="3200" b="1" dirty="0">
                <a:solidFill>
                  <a:schemeClr val="tx1"/>
                </a:solidFill>
              </a:rPr>
              <a:t>Professional Development</a:t>
            </a:r>
          </a:p>
        </p:txBody>
      </p:sp>
      <p:sp>
        <p:nvSpPr>
          <p:cNvPr id="3" name="Content Placeholder 2"/>
          <p:cNvSpPr>
            <a:spLocks noGrp="1"/>
          </p:cNvSpPr>
          <p:nvPr>
            <p:ph idx="1"/>
          </p:nvPr>
        </p:nvSpPr>
        <p:spPr>
          <a:xfrm>
            <a:off x="478717" y="1212095"/>
            <a:ext cx="8042276" cy="4923233"/>
          </a:xfrm>
        </p:spPr>
        <p:txBody>
          <a:bodyPr>
            <a:normAutofit fontScale="70000" lnSpcReduction="20000"/>
          </a:bodyPr>
          <a:lstStyle/>
          <a:p>
            <a:pPr>
              <a:lnSpc>
                <a:spcPct val="120000"/>
              </a:lnSpc>
            </a:pPr>
            <a:r>
              <a:rPr lang="en-US" dirty="0">
                <a:solidFill>
                  <a:srgbClr val="000000"/>
                </a:solidFill>
              </a:rPr>
              <a:t>Indicate efforts regarding ongoing self‐evaluation and upgrading clinical skills</a:t>
            </a:r>
          </a:p>
          <a:p>
            <a:pPr lvl="1">
              <a:lnSpc>
                <a:spcPct val="120000"/>
              </a:lnSpc>
            </a:pPr>
            <a:r>
              <a:rPr lang="en-US" dirty="0">
                <a:solidFill>
                  <a:srgbClr val="000000"/>
                </a:solidFill>
              </a:rPr>
              <a:t>Additional skills certifications (US, </a:t>
            </a:r>
            <a:r>
              <a:rPr lang="en-US" dirty="0" err="1">
                <a:solidFill>
                  <a:srgbClr val="000000"/>
                </a:solidFill>
              </a:rPr>
              <a:t>oncoplastics</a:t>
            </a:r>
            <a:r>
              <a:rPr lang="en-US" dirty="0">
                <a:solidFill>
                  <a:srgbClr val="000000"/>
                </a:solidFill>
              </a:rPr>
              <a:t>, ATLS, </a:t>
            </a:r>
            <a:r>
              <a:rPr lang="en-US" dirty="0" err="1">
                <a:solidFill>
                  <a:srgbClr val="000000"/>
                </a:solidFill>
              </a:rPr>
              <a:t>etc</a:t>
            </a:r>
            <a:r>
              <a:rPr lang="en-US" dirty="0">
                <a:solidFill>
                  <a:srgbClr val="000000"/>
                </a:solidFill>
              </a:rPr>
              <a:t>) </a:t>
            </a:r>
          </a:p>
          <a:p>
            <a:pPr lvl="1">
              <a:lnSpc>
                <a:spcPct val="120000"/>
              </a:lnSpc>
            </a:pPr>
            <a:r>
              <a:rPr lang="en-US" dirty="0">
                <a:solidFill>
                  <a:srgbClr val="000000"/>
                </a:solidFill>
              </a:rPr>
              <a:t>Career development opportunities and seminars </a:t>
            </a:r>
            <a:r>
              <a:rPr lang="en-US">
                <a:solidFill>
                  <a:srgbClr val="000000"/>
                </a:solidFill>
              </a:rPr>
              <a:t>on campus</a:t>
            </a:r>
            <a:endParaRPr lang="en-US" dirty="0">
              <a:solidFill>
                <a:srgbClr val="000000"/>
              </a:solidFill>
            </a:endParaRPr>
          </a:p>
          <a:p>
            <a:r>
              <a:rPr lang="en-US" dirty="0">
                <a:solidFill>
                  <a:srgbClr val="000000"/>
                </a:solidFill>
              </a:rPr>
              <a:t>Board certification</a:t>
            </a:r>
          </a:p>
          <a:p>
            <a:r>
              <a:rPr lang="en-US" dirty="0">
                <a:solidFill>
                  <a:srgbClr val="000000"/>
                </a:solidFill>
              </a:rPr>
              <a:t>Maintenance of certification</a:t>
            </a:r>
          </a:p>
          <a:p>
            <a:r>
              <a:rPr lang="en-US" dirty="0">
                <a:solidFill>
                  <a:srgbClr val="000000"/>
                </a:solidFill>
              </a:rPr>
              <a:t>CME courses</a:t>
            </a:r>
          </a:p>
          <a:p>
            <a:r>
              <a:rPr lang="en-US" dirty="0">
                <a:solidFill>
                  <a:srgbClr val="000000"/>
                </a:solidFill>
              </a:rPr>
              <a:t>Describe any implemented changes in practice that resulted from self-evaluation</a:t>
            </a:r>
          </a:p>
          <a:p>
            <a:r>
              <a:rPr lang="en-US" dirty="0">
                <a:solidFill>
                  <a:srgbClr val="000000"/>
                </a:solidFill>
              </a:rPr>
              <a:t>Professional conferences</a:t>
            </a:r>
          </a:p>
          <a:p>
            <a:r>
              <a:rPr lang="en-US" dirty="0">
                <a:solidFill>
                  <a:srgbClr val="000000"/>
                </a:solidFill>
              </a:rPr>
              <a:t>MASTER class</a:t>
            </a:r>
          </a:p>
          <a:p>
            <a:r>
              <a:rPr lang="en-US" dirty="0">
                <a:solidFill>
                  <a:srgbClr val="000000"/>
                </a:solidFill>
              </a:rPr>
              <a:t>Good Clinical Practice Basic Course</a:t>
            </a:r>
          </a:p>
          <a:p>
            <a:r>
              <a:rPr lang="en-US" dirty="0">
                <a:solidFill>
                  <a:srgbClr val="000000"/>
                </a:solidFill>
              </a:rPr>
              <a:t>Quality Improvement Projects</a:t>
            </a:r>
          </a:p>
          <a:p>
            <a:endParaRPr lang="en-US" dirty="0"/>
          </a:p>
        </p:txBody>
      </p:sp>
    </p:spTree>
    <p:extLst>
      <p:ext uri="{BB962C8B-B14F-4D97-AF65-F5344CB8AC3E}">
        <p14:creationId xmlns:p14="http://schemas.microsoft.com/office/powerpoint/2010/main" val="2371452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82" y="240580"/>
            <a:ext cx="8042276" cy="765260"/>
          </a:xfrm>
        </p:spPr>
        <p:txBody>
          <a:bodyPr/>
          <a:lstStyle/>
          <a:p>
            <a:r>
              <a:rPr lang="en-US" sz="3200" b="1" dirty="0">
                <a:solidFill>
                  <a:schemeClr val="tx1"/>
                </a:solidFill>
              </a:rPr>
              <a:t>Professional Development</a:t>
            </a:r>
            <a:endParaRPr lang="en-US" sz="3200" dirty="0"/>
          </a:p>
        </p:txBody>
      </p:sp>
      <p:pic>
        <p:nvPicPr>
          <p:cNvPr id="4" name="Content Placeholder 3"/>
          <p:cNvPicPr>
            <a:picLocks noGrp="1" noChangeAspect="1"/>
          </p:cNvPicPr>
          <p:nvPr>
            <p:ph idx="1"/>
          </p:nvPr>
        </p:nvPicPr>
        <p:blipFill>
          <a:blip r:embed="rId2"/>
          <a:stretch>
            <a:fillRect/>
          </a:stretch>
        </p:blipFill>
        <p:spPr>
          <a:xfrm>
            <a:off x="955964" y="1620981"/>
            <a:ext cx="7323512" cy="2493819"/>
          </a:xfrm>
          <a:prstGeom prst="rect">
            <a:avLst/>
          </a:prstGeom>
        </p:spPr>
      </p:pic>
    </p:spTree>
    <p:extLst>
      <p:ext uri="{BB962C8B-B14F-4D97-AF65-F5344CB8AC3E}">
        <p14:creationId xmlns:p14="http://schemas.microsoft.com/office/powerpoint/2010/main" val="126167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3912" y="164922"/>
            <a:ext cx="7886700" cy="1325562"/>
          </a:xfrm>
        </p:spPr>
        <p:txBody>
          <a:bodyPr>
            <a:normAutofit/>
          </a:bodyPr>
          <a:lstStyle/>
          <a:p>
            <a:pPr algn="ctr"/>
            <a:r>
              <a:rPr lang="en-US" sz="3200" b="1" dirty="0">
                <a:solidFill>
                  <a:srgbClr val="000000"/>
                </a:solidFill>
                <a:latin typeface="+mn-lt"/>
              </a:rPr>
              <a:t>Who are the Judges of Your Quality of Patient Care?</a:t>
            </a:r>
          </a:p>
        </p:txBody>
      </p:sp>
      <p:pic>
        <p:nvPicPr>
          <p:cNvPr id="9" name="Picture 8"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894" y="1799398"/>
            <a:ext cx="2374900" cy="3175000"/>
          </a:xfrm>
          <a:prstGeom prst="rect">
            <a:avLst/>
          </a:prstGeom>
        </p:spPr>
      </p:pic>
      <p:pic>
        <p:nvPicPr>
          <p:cNvPr id="10" name="Picture 9"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503" y="1799398"/>
            <a:ext cx="2565400" cy="3175000"/>
          </a:xfrm>
          <a:prstGeom prst="rect">
            <a:avLst/>
          </a:prstGeom>
        </p:spPr>
      </p:pic>
    </p:spTree>
    <p:extLst>
      <p:ext uri="{BB962C8B-B14F-4D97-AF65-F5344CB8AC3E}">
        <p14:creationId xmlns:p14="http://schemas.microsoft.com/office/powerpoint/2010/main" val="204577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175"/>
            <a:ext cx="7976731" cy="1204861"/>
          </a:xfrm>
        </p:spPr>
        <p:txBody>
          <a:bodyPr>
            <a:normAutofit/>
          </a:bodyPr>
          <a:lstStyle/>
          <a:p>
            <a:pPr algn="ctr"/>
            <a:r>
              <a:rPr lang="en-US" sz="3200" b="1" dirty="0">
                <a:solidFill>
                  <a:srgbClr val="000000"/>
                </a:solidFill>
                <a:latin typeface="+mn-lt"/>
              </a:rPr>
              <a:t>Who are the Judges of Your Quality of Patient Care?</a:t>
            </a:r>
            <a:endParaRPr lang="en-US" sz="3200" dirty="0">
              <a:solidFill>
                <a:srgbClr val="000000"/>
              </a:solidFill>
              <a:latin typeface="+mn-lt"/>
            </a:endParaRPr>
          </a:p>
        </p:txBody>
      </p:sp>
      <p:sp>
        <p:nvSpPr>
          <p:cNvPr id="3" name="Content Placeholder 2"/>
          <p:cNvSpPr>
            <a:spLocks noGrp="1"/>
          </p:cNvSpPr>
          <p:nvPr>
            <p:ph idx="1"/>
          </p:nvPr>
        </p:nvSpPr>
        <p:spPr>
          <a:xfrm>
            <a:off x="628650" y="1770610"/>
            <a:ext cx="7886700" cy="4254106"/>
          </a:xfrm>
        </p:spPr>
        <p:txBody>
          <a:bodyPr>
            <a:normAutofit fontScale="92500" lnSpcReduction="10000"/>
          </a:bodyPr>
          <a:lstStyle/>
          <a:p>
            <a:r>
              <a:rPr lang="en-US" sz="1900" b="1" dirty="0">
                <a:solidFill>
                  <a:srgbClr val="000000"/>
                </a:solidFill>
              </a:rPr>
              <a:t>Patients and families </a:t>
            </a:r>
          </a:p>
          <a:p>
            <a:r>
              <a:rPr lang="en-US" sz="1900" dirty="0">
                <a:solidFill>
                  <a:srgbClr val="000000"/>
                </a:solidFill>
              </a:rPr>
              <a:t>‘Star’ rating patient satisfaction</a:t>
            </a:r>
          </a:p>
          <a:p>
            <a:pPr lvl="1"/>
            <a:r>
              <a:rPr lang="en-US" sz="1700" dirty="0">
                <a:solidFill>
                  <a:srgbClr val="000000"/>
                </a:solidFill>
              </a:rPr>
              <a:t>Can include specific comments from surveys</a:t>
            </a:r>
          </a:p>
          <a:p>
            <a:r>
              <a:rPr lang="en-US" sz="1900" dirty="0">
                <a:solidFill>
                  <a:srgbClr val="000000"/>
                </a:solidFill>
              </a:rPr>
              <a:t>Consider including letters/emails from patient/family</a:t>
            </a:r>
          </a:p>
          <a:p>
            <a:r>
              <a:rPr lang="en-US" sz="1900" dirty="0">
                <a:solidFill>
                  <a:srgbClr val="000000"/>
                </a:solidFill>
              </a:rPr>
              <a:t>Acknowledgement by patients of new protocols or handouts </a:t>
            </a:r>
          </a:p>
          <a:p>
            <a:r>
              <a:rPr lang="en-US" sz="1900" dirty="0">
                <a:solidFill>
                  <a:srgbClr val="000000"/>
                </a:solidFill>
              </a:rPr>
              <a:t>Patient testimonials, donations in honor of the clinician by a grateful patient</a:t>
            </a:r>
          </a:p>
          <a:p>
            <a:r>
              <a:rPr lang="en-US" sz="1900" dirty="0">
                <a:solidFill>
                  <a:srgbClr val="000000"/>
                </a:solidFill>
              </a:rPr>
              <a:t>Community recognitions or awards</a:t>
            </a:r>
          </a:p>
          <a:p>
            <a:r>
              <a:rPr lang="en-US" sz="1900" b="1" dirty="0">
                <a:solidFill>
                  <a:srgbClr val="000000"/>
                </a:solidFill>
              </a:rPr>
              <a:t>Do not include any patient identifiers or protected health information</a:t>
            </a:r>
          </a:p>
          <a:p>
            <a:endParaRPr lang="en-US" sz="2000" dirty="0">
              <a:solidFill>
                <a:srgbClr val="000000"/>
              </a:solidFill>
            </a:endParaRPr>
          </a:p>
          <a:p>
            <a:endParaRPr lang="en-US" sz="2400" dirty="0"/>
          </a:p>
          <a:p>
            <a:endParaRPr lang="en-US" sz="2400" dirty="0"/>
          </a:p>
          <a:p>
            <a:endParaRPr lang="en-US" sz="2400" dirty="0"/>
          </a:p>
          <a:p>
            <a:endParaRPr lang="en-US" dirty="0"/>
          </a:p>
        </p:txBody>
      </p:sp>
      <p:pic>
        <p:nvPicPr>
          <p:cNvPr id="4" name="Picture 3"/>
          <p:cNvPicPr>
            <a:picLocks noChangeAspect="1"/>
          </p:cNvPicPr>
          <p:nvPr/>
        </p:nvPicPr>
        <p:blipFill>
          <a:blip r:embed="rId3"/>
          <a:stretch>
            <a:fillRect/>
          </a:stretch>
        </p:blipFill>
        <p:spPr>
          <a:xfrm>
            <a:off x="6176356" y="1039091"/>
            <a:ext cx="2338994" cy="1792767"/>
          </a:xfrm>
          <a:prstGeom prst="rect">
            <a:avLst/>
          </a:prstGeom>
        </p:spPr>
      </p:pic>
    </p:spTree>
    <p:extLst>
      <p:ext uri="{BB962C8B-B14F-4D97-AF65-F5344CB8AC3E}">
        <p14:creationId xmlns:p14="http://schemas.microsoft.com/office/powerpoint/2010/main" val="394404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tingrank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621" y="2621127"/>
            <a:ext cx="5080290" cy="1783039"/>
          </a:xfrm>
          <a:prstGeom prst="rect">
            <a:avLst/>
          </a:prstGeom>
        </p:spPr>
      </p:pic>
      <p:sp>
        <p:nvSpPr>
          <p:cNvPr id="2" name="Title 1"/>
          <p:cNvSpPr>
            <a:spLocks noGrp="1"/>
          </p:cNvSpPr>
          <p:nvPr>
            <p:ph type="title"/>
          </p:nvPr>
        </p:nvSpPr>
        <p:spPr>
          <a:xfrm>
            <a:off x="516026" y="214697"/>
            <a:ext cx="8042276" cy="1178525"/>
          </a:xfrm>
        </p:spPr>
        <p:txBody>
          <a:bodyPr>
            <a:normAutofit/>
          </a:bodyPr>
          <a:lstStyle/>
          <a:p>
            <a:pPr algn="ctr"/>
            <a:r>
              <a:rPr lang="en-US" sz="3200" b="1" dirty="0">
                <a:solidFill>
                  <a:srgbClr val="000000"/>
                </a:solidFill>
                <a:latin typeface="+mn-lt"/>
              </a:rPr>
              <a:t>Patient Satisfaction Survey</a:t>
            </a:r>
            <a:br>
              <a:rPr lang="en-US" sz="3200" b="1" dirty="0">
                <a:solidFill>
                  <a:srgbClr val="000000"/>
                </a:solidFill>
                <a:latin typeface="+mn-lt"/>
              </a:rPr>
            </a:br>
            <a:r>
              <a:rPr lang="en-US" sz="3200" b="1" dirty="0">
                <a:solidFill>
                  <a:srgbClr val="000000"/>
                </a:solidFill>
                <a:latin typeface="+mn-lt"/>
              </a:rPr>
              <a:t>NRC Health’s Star Rating 4.9 out of 5</a:t>
            </a:r>
          </a:p>
        </p:txBody>
      </p:sp>
      <p:sp>
        <p:nvSpPr>
          <p:cNvPr id="3" name="Content Placeholder 2"/>
          <p:cNvSpPr>
            <a:spLocks noGrp="1"/>
          </p:cNvSpPr>
          <p:nvPr>
            <p:ph idx="1"/>
          </p:nvPr>
        </p:nvSpPr>
        <p:spPr>
          <a:xfrm>
            <a:off x="671602" y="1692160"/>
            <a:ext cx="7886700" cy="3854652"/>
          </a:xfrm>
        </p:spPr>
        <p:txBody>
          <a:bodyPr>
            <a:normAutofit/>
          </a:bodyPr>
          <a:lstStyle/>
          <a:p>
            <a:pPr marL="0" indent="0" algn="ctr">
              <a:buNone/>
            </a:pPr>
            <a:r>
              <a:rPr lang="en-US" dirty="0">
                <a:solidFill>
                  <a:srgbClr val="000000"/>
                </a:solidFill>
              </a:rPr>
              <a:t>“91 Ratings”</a:t>
            </a:r>
          </a:p>
          <a:p>
            <a:pPr marL="0" indent="0" algn="ctr">
              <a:buNone/>
            </a:pPr>
            <a:r>
              <a:rPr lang="en-US" dirty="0">
                <a:solidFill>
                  <a:srgbClr val="000000"/>
                </a:solidFill>
              </a:rPr>
              <a:t>“67 Comments”</a:t>
            </a:r>
          </a:p>
          <a:p>
            <a:endParaRPr lang="en-US" dirty="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“Dr. “_” is an excellent physician, professional, competent and caring.”</a:t>
            </a:r>
          </a:p>
          <a:p>
            <a:pPr marL="0" indent="0">
              <a:buNone/>
            </a:pPr>
            <a:r>
              <a:rPr lang="en-US" sz="1500" i="1" dirty="0">
                <a:solidFill>
                  <a:srgbClr val="000000"/>
                </a:solidFill>
              </a:rPr>
              <a:t>Indicate if unsolicited by creating a heading “Unsolicited” for any included direct comments</a:t>
            </a:r>
          </a:p>
          <a:p>
            <a:pPr marL="0" indent="0">
              <a:buNone/>
            </a:pPr>
            <a:endParaRPr lang="en-US" dirty="0">
              <a:solidFill>
                <a:srgbClr val="000000"/>
              </a:solidFill>
            </a:endParaRPr>
          </a:p>
        </p:txBody>
      </p:sp>
    </p:spTree>
    <p:extLst>
      <p:ext uri="{BB962C8B-B14F-4D97-AF65-F5344CB8AC3E}">
        <p14:creationId xmlns:p14="http://schemas.microsoft.com/office/powerpoint/2010/main" val="2173540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304" y="176412"/>
            <a:ext cx="7886700" cy="1066985"/>
          </a:xfrm>
        </p:spPr>
        <p:txBody>
          <a:bodyPr>
            <a:normAutofit/>
          </a:bodyPr>
          <a:lstStyle/>
          <a:p>
            <a:pPr algn="ctr"/>
            <a:r>
              <a:rPr lang="en-US" sz="3200" b="1" dirty="0">
                <a:solidFill>
                  <a:srgbClr val="000000"/>
                </a:solidFill>
                <a:latin typeface="+mn-lt"/>
              </a:rPr>
              <a:t>Who are the Judges of Your Quality of Patient Care?</a:t>
            </a:r>
          </a:p>
        </p:txBody>
      </p:sp>
      <p:sp>
        <p:nvSpPr>
          <p:cNvPr id="3" name="Content Placeholder 2"/>
          <p:cNvSpPr>
            <a:spLocks noGrp="1"/>
          </p:cNvSpPr>
          <p:nvPr>
            <p:ph idx="1"/>
          </p:nvPr>
        </p:nvSpPr>
        <p:spPr>
          <a:xfrm>
            <a:off x="581304" y="1360069"/>
            <a:ext cx="8009631" cy="5025982"/>
          </a:xfrm>
        </p:spPr>
        <p:txBody>
          <a:bodyPr>
            <a:noAutofit/>
          </a:bodyPr>
          <a:lstStyle/>
          <a:p>
            <a:pPr>
              <a:lnSpc>
                <a:spcPct val="60000"/>
              </a:lnSpc>
              <a:buFont typeface="Wingdings" charset="2"/>
              <a:buChar char="u"/>
            </a:pPr>
            <a:r>
              <a:rPr lang="en-US" sz="1800" b="1" dirty="0">
                <a:solidFill>
                  <a:srgbClr val="000000"/>
                </a:solidFill>
              </a:rPr>
              <a:t>Physicians Colleagues</a:t>
            </a:r>
            <a:r>
              <a:rPr lang="en-US" sz="1800" dirty="0">
                <a:solidFill>
                  <a:srgbClr val="000000"/>
                </a:solidFill>
              </a:rPr>
              <a:t> in the same area of expertise</a:t>
            </a:r>
          </a:p>
          <a:p>
            <a:pPr marL="0" indent="0">
              <a:lnSpc>
                <a:spcPct val="80000"/>
              </a:lnSpc>
              <a:buNone/>
            </a:pPr>
            <a:r>
              <a:rPr lang="en-US" sz="1800" dirty="0">
                <a:solidFill>
                  <a:srgbClr val="000000"/>
                </a:solidFill>
              </a:rPr>
              <a:t>	- Honors or recognition from colleagues (for example, “clinical 	  	   excellence” awards)</a:t>
            </a:r>
          </a:p>
          <a:p>
            <a:pPr marL="0" indent="0">
              <a:lnSpc>
                <a:spcPct val="80000"/>
              </a:lnSpc>
              <a:buNone/>
            </a:pPr>
            <a:r>
              <a:rPr lang="en-US" sz="1800" dirty="0">
                <a:solidFill>
                  <a:srgbClr val="000000"/>
                </a:solidFill>
              </a:rPr>
              <a:t>	- Election to medical staff or professional society leadership 	  	  positions. Speaker evaluation </a:t>
            </a:r>
          </a:p>
          <a:p>
            <a:pPr marL="0" indent="0">
              <a:lnSpc>
                <a:spcPct val="80000"/>
              </a:lnSpc>
              <a:buNone/>
            </a:pPr>
            <a:r>
              <a:rPr lang="en-US" sz="1800" dirty="0">
                <a:solidFill>
                  <a:srgbClr val="000000"/>
                </a:solidFill>
              </a:rPr>
              <a:t>	- Asked to speak as an expert in regional conference</a:t>
            </a:r>
          </a:p>
          <a:p>
            <a:pPr>
              <a:lnSpc>
                <a:spcPct val="60000"/>
              </a:lnSpc>
              <a:buFont typeface="Wingdings" charset="2"/>
              <a:buChar char="u"/>
            </a:pPr>
            <a:r>
              <a:rPr lang="en-US" sz="1800" b="1" dirty="0">
                <a:solidFill>
                  <a:srgbClr val="000000"/>
                </a:solidFill>
              </a:rPr>
              <a:t>Chairpersons</a:t>
            </a:r>
          </a:p>
          <a:p>
            <a:pPr>
              <a:lnSpc>
                <a:spcPct val="60000"/>
              </a:lnSpc>
              <a:buFont typeface="Wingdings" charset="2"/>
              <a:buChar char="u"/>
            </a:pPr>
            <a:r>
              <a:rPr lang="en-US" sz="1800" b="1" dirty="0">
                <a:solidFill>
                  <a:srgbClr val="000000"/>
                </a:solidFill>
              </a:rPr>
              <a:t>Referring Physicians - </a:t>
            </a:r>
            <a:r>
              <a:rPr lang="en-US" sz="1800" dirty="0">
                <a:solidFill>
                  <a:srgbClr val="000000"/>
                </a:solidFill>
              </a:rPr>
              <a:t>Regional reputation, referral patterns</a:t>
            </a:r>
            <a:endParaRPr lang="en-US" sz="1800" b="1" dirty="0">
              <a:solidFill>
                <a:srgbClr val="000000"/>
              </a:solidFill>
            </a:endParaRPr>
          </a:p>
          <a:p>
            <a:pPr>
              <a:lnSpc>
                <a:spcPct val="60000"/>
              </a:lnSpc>
              <a:buFont typeface="Wingdings" charset="2"/>
              <a:buChar char="u"/>
            </a:pPr>
            <a:r>
              <a:rPr lang="en-US" sz="1800" b="1" dirty="0">
                <a:solidFill>
                  <a:srgbClr val="000000"/>
                </a:solidFill>
              </a:rPr>
              <a:t>Service Line Director</a:t>
            </a:r>
          </a:p>
          <a:p>
            <a:pPr>
              <a:lnSpc>
                <a:spcPct val="60000"/>
              </a:lnSpc>
              <a:buFont typeface="Wingdings" charset="2"/>
              <a:buChar char="u"/>
            </a:pPr>
            <a:r>
              <a:rPr lang="en-US" sz="1800" b="1" dirty="0">
                <a:solidFill>
                  <a:srgbClr val="000000"/>
                </a:solidFill>
              </a:rPr>
              <a:t>Students, residents, fellows </a:t>
            </a:r>
            <a:r>
              <a:rPr lang="en-US" sz="1800" dirty="0">
                <a:solidFill>
                  <a:srgbClr val="000000"/>
                </a:solidFill>
              </a:rPr>
              <a:t>- Summarize evaluations, letters</a:t>
            </a:r>
          </a:p>
          <a:p>
            <a:pPr>
              <a:lnSpc>
                <a:spcPct val="60000"/>
              </a:lnSpc>
              <a:buFont typeface="Wingdings" charset="2"/>
              <a:buChar char="u"/>
            </a:pPr>
            <a:r>
              <a:rPr lang="en-US" sz="1800" b="1" dirty="0">
                <a:solidFill>
                  <a:srgbClr val="000000"/>
                </a:solidFill>
              </a:rPr>
              <a:t>Nurses, practice managers</a:t>
            </a:r>
          </a:p>
          <a:p>
            <a:pPr>
              <a:lnSpc>
                <a:spcPct val="60000"/>
              </a:lnSpc>
              <a:buFont typeface="Wingdings" charset="2"/>
              <a:buChar char="u"/>
            </a:pPr>
            <a:endParaRPr lang="en-US" sz="1800" b="1" dirty="0">
              <a:solidFill>
                <a:srgbClr val="000000"/>
              </a:solidFill>
            </a:endParaRPr>
          </a:p>
          <a:p>
            <a:pPr marL="0" indent="0">
              <a:lnSpc>
                <a:spcPct val="80000"/>
              </a:lnSpc>
              <a:buNone/>
            </a:pPr>
            <a:r>
              <a:rPr lang="en-US" sz="1800" dirty="0">
                <a:solidFill>
                  <a:srgbClr val="000000"/>
                </a:solidFill>
              </a:rPr>
              <a:t>	</a:t>
            </a:r>
            <a:endParaRPr lang="en-US" sz="1800" b="1" dirty="0">
              <a:solidFill>
                <a:srgbClr val="000000"/>
              </a:solidFill>
            </a:endParaRPr>
          </a:p>
        </p:txBody>
      </p:sp>
    </p:spTree>
    <p:extLst>
      <p:ext uri="{BB962C8B-B14F-4D97-AF65-F5344CB8AC3E}">
        <p14:creationId xmlns:p14="http://schemas.microsoft.com/office/powerpoint/2010/main" val="2178505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per_scrolls_vector_5323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7366">
            <a:off x="7167131" y="283337"/>
            <a:ext cx="1741078" cy="2303093"/>
          </a:xfrm>
          <a:prstGeom prst="rect">
            <a:avLst/>
          </a:prstGeom>
        </p:spPr>
      </p:pic>
      <p:sp>
        <p:nvSpPr>
          <p:cNvPr id="2" name="Title 1"/>
          <p:cNvSpPr>
            <a:spLocks noGrp="1"/>
          </p:cNvSpPr>
          <p:nvPr>
            <p:ph type="title"/>
          </p:nvPr>
        </p:nvSpPr>
        <p:spPr>
          <a:xfrm>
            <a:off x="369617" y="182189"/>
            <a:ext cx="7442525" cy="810573"/>
          </a:xfrm>
        </p:spPr>
        <p:txBody>
          <a:bodyPr>
            <a:normAutofit/>
          </a:bodyPr>
          <a:lstStyle/>
          <a:p>
            <a:pPr algn="ctr"/>
            <a:r>
              <a:rPr lang="en-US" sz="3200" b="1" dirty="0">
                <a:solidFill>
                  <a:srgbClr val="000000"/>
                </a:solidFill>
                <a:latin typeface="+mn-lt"/>
              </a:rPr>
              <a:t>Letters of Recommendation</a:t>
            </a:r>
          </a:p>
        </p:txBody>
      </p:sp>
      <p:sp>
        <p:nvSpPr>
          <p:cNvPr id="3" name="Content Placeholder 2"/>
          <p:cNvSpPr>
            <a:spLocks noGrp="1"/>
          </p:cNvSpPr>
          <p:nvPr>
            <p:ph idx="1"/>
          </p:nvPr>
        </p:nvSpPr>
        <p:spPr>
          <a:xfrm>
            <a:off x="852553" y="1432680"/>
            <a:ext cx="8042276" cy="4343400"/>
          </a:xfrm>
        </p:spPr>
        <p:txBody>
          <a:bodyPr>
            <a:normAutofit fontScale="62500" lnSpcReduction="20000"/>
          </a:bodyPr>
          <a:lstStyle/>
          <a:p>
            <a:pPr marL="0" indent="0">
              <a:buNone/>
            </a:pPr>
            <a:r>
              <a:rPr lang="en-US" b="1" dirty="0">
                <a:solidFill>
                  <a:srgbClr val="000000"/>
                </a:solidFill>
              </a:rPr>
              <a:t>1. External Required LOR</a:t>
            </a:r>
          </a:p>
          <a:p>
            <a:pPr marL="0" indent="0">
              <a:buNone/>
            </a:pPr>
            <a:r>
              <a:rPr lang="en-US" b="1" dirty="0">
                <a:solidFill>
                  <a:srgbClr val="000000"/>
                </a:solidFill>
              </a:rPr>
              <a:t>2. Letter from the Department Chair</a:t>
            </a:r>
          </a:p>
          <a:p>
            <a:pPr marL="0" indent="0">
              <a:buNone/>
            </a:pPr>
            <a:r>
              <a:rPr lang="en-US" b="1" dirty="0">
                <a:solidFill>
                  <a:srgbClr val="000000"/>
                </a:solidFill>
              </a:rPr>
              <a:t>3. Supplemental letters of the clinical performance </a:t>
            </a:r>
          </a:p>
          <a:p>
            <a:pPr>
              <a:lnSpc>
                <a:spcPct val="120000"/>
              </a:lnSpc>
            </a:pPr>
            <a:r>
              <a:rPr lang="en-US" dirty="0">
                <a:solidFill>
                  <a:srgbClr val="000000"/>
                </a:solidFill>
              </a:rPr>
              <a:t>Letters from peers, colleagues, consultants and referring physicians commenting on patient care ability and effectiveness inside or outside the institution</a:t>
            </a:r>
          </a:p>
          <a:p>
            <a:r>
              <a:rPr lang="en-US" i="1" dirty="0">
                <a:solidFill>
                  <a:srgbClr val="000000"/>
                </a:solidFill>
              </a:rPr>
              <a:t>Example: Statements from colleagues who have observed you at a clinical site or who have referred patients to you.</a:t>
            </a:r>
          </a:p>
          <a:p>
            <a:r>
              <a:rPr lang="en-US" dirty="0">
                <a:solidFill>
                  <a:srgbClr val="000000"/>
                </a:solidFill>
              </a:rPr>
              <a:t>Statements from clinical service line directors, nursing director, or others that define clearly your role in clinical enterprise. </a:t>
            </a:r>
          </a:p>
          <a:p>
            <a:r>
              <a:rPr lang="en-US" dirty="0">
                <a:solidFill>
                  <a:srgbClr val="000000"/>
                </a:solidFill>
              </a:rPr>
              <a:t>Highlights how your performance compares with other practitioners (inside or outside the institution)</a:t>
            </a:r>
          </a:p>
          <a:p>
            <a:r>
              <a:rPr lang="en-US" dirty="0">
                <a:solidFill>
                  <a:srgbClr val="000000"/>
                </a:solidFill>
              </a:rPr>
              <a:t>Letters from clinical leadership attesting to clinical excellence (if important to the candidate’s narrative or if portfolio does not have other metrics readily available)</a:t>
            </a:r>
          </a:p>
          <a:p>
            <a:endParaRPr lang="en-US" dirty="0">
              <a:solidFill>
                <a:srgbClr val="000000"/>
              </a:solidFill>
            </a:endParaRPr>
          </a:p>
          <a:p>
            <a:endParaRPr lang="en-US" dirty="0"/>
          </a:p>
          <a:p>
            <a:endParaRPr lang="en-US" dirty="0"/>
          </a:p>
        </p:txBody>
      </p:sp>
    </p:spTree>
    <p:extLst>
      <p:ext uri="{BB962C8B-B14F-4D97-AF65-F5344CB8AC3E}">
        <p14:creationId xmlns:p14="http://schemas.microsoft.com/office/powerpoint/2010/main" val="770701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1" y="213725"/>
            <a:ext cx="7422581" cy="888869"/>
          </a:xfrm>
        </p:spPr>
        <p:txBody>
          <a:bodyPr>
            <a:normAutofit/>
          </a:bodyPr>
          <a:lstStyle/>
          <a:p>
            <a:pPr algn="ctr"/>
            <a:r>
              <a:rPr lang="en-US" sz="3200" b="1" dirty="0">
                <a:solidFill>
                  <a:srgbClr val="000000"/>
                </a:solidFill>
                <a:latin typeface="+mn-lt"/>
              </a:rPr>
              <a:t>Common Problems</a:t>
            </a:r>
          </a:p>
        </p:txBody>
      </p:sp>
      <p:sp>
        <p:nvSpPr>
          <p:cNvPr id="3" name="Content Placeholder 2"/>
          <p:cNvSpPr>
            <a:spLocks noGrp="1"/>
          </p:cNvSpPr>
          <p:nvPr>
            <p:ph idx="1"/>
          </p:nvPr>
        </p:nvSpPr>
        <p:spPr>
          <a:xfrm>
            <a:off x="464119" y="1977694"/>
            <a:ext cx="8042276" cy="4591845"/>
          </a:xfrm>
        </p:spPr>
        <p:txBody>
          <a:bodyPr/>
          <a:lstStyle/>
          <a:p>
            <a:pPr>
              <a:spcBef>
                <a:spcPts val="1200"/>
              </a:spcBef>
            </a:pPr>
            <a:r>
              <a:rPr lang="en-US" sz="2000" dirty="0">
                <a:solidFill>
                  <a:srgbClr val="000000"/>
                </a:solidFill>
              </a:rPr>
              <a:t>Clinical service activities are based on only one observation</a:t>
            </a:r>
          </a:p>
          <a:p>
            <a:pPr>
              <a:spcBef>
                <a:spcPts val="1200"/>
              </a:spcBef>
            </a:pPr>
            <a:r>
              <a:rPr lang="en-US" sz="2000" dirty="0">
                <a:solidFill>
                  <a:srgbClr val="000000"/>
                </a:solidFill>
              </a:rPr>
              <a:t>Inadequate documentation or no summary table provided of </a:t>
            </a:r>
            <a:r>
              <a:rPr lang="en-US" sz="2000" i="1" dirty="0">
                <a:solidFill>
                  <a:srgbClr val="000000"/>
                </a:solidFill>
              </a:rPr>
              <a:t>clinical service</a:t>
            </a:r>
            <a:r>
              <a:rPr lang="en-US" sz="2000" dirty="0">
                <a:solidFill>
                  <a:srgbClr val="000000"/>
                </a:solidFill>
              </a:rPr>
              <a:t> </a:t>
            </a:r>
            <a:r>
              <a:rPr lang="en-US" sz="2000" i="1" dirty="0">
                <a:solidFill>
                  <a:srgbClr val="000000"/>
                </a:solidFill>
              </a:rPr>
              <a:t>evaluations</a:t>
            </a:r>
            <a:r>
              <a:rPr lang="en-US" sz="2000" dirty="0">
                <a:solidFill>
                  <a:srgbClr val="000000"/>
                </a:solidFill>
              </a:rPr>
              <a:t> completed by students/residents/fellows</a:t>
            </a:r>
          </a:p>
          <a:p>
            <a:pPr>
              <a:spcBef>
                <a:spcPts val="1200"/>
              </a:spcBef>
            </a:pPr>
            <a:r>
              <a:rPr lang="en-US" sz="2000" dirty="0">
                <a:solidFill>
                  <a:srgbClr val="000000"/>
                </a:solidFill>
              </a:rPr>
              <a:t>Inadequate documentation of </a:t>
            </a:r>
            <a:r>
              <a:rPr lang="en-US" sz="2000" i="1" dirty="0">
                <a:solidFill>
                  <a:srgbClr val="000000"/>
                </a:solidFill>
              </a:rPr>
              <a:t>patient care </a:t>
            </a:r>
            <a:r>
              <a:rPr lang="en-US" sz="2000" dirty="0">
                <a:solidFill>
                  <a:srgbClr val="000000"/>
                </a:solidFill>
              </a:rPr>
              <a:t>activities </a:t>
            </a:r>
          </a:p>
          <a:p>
            <a:pPr>
              <a:spcBef>
                <a:spcPts val="1200"/>
              </a:spcBef>
            </a:pPr>
            <a:r>
              <a:rPr lang="en-US" sz="2000" dirty="0">
                <a:solidFill>
                  <a:srgbClr val="000000"/>
                </a:solidFill>
              </a:rPr>
              <a:t>Inadequate documentation % of clinical effort </a:t>
            </a:r>
          </a:p>
          <a:p>
            <a:pPr>
              <a:spcBef>
                <a:spcPts val="1200"/>
              </a:spcBef>
            </a:pPr>
            <a:r>
              <a:rPr lang="en-US" altLang="en-US" sz="2000" dirty="0">
                <a:solidFill>
                  <a:srgbClr val="000000"/>
                </a:solidFill>
              </a:rPr>
              <a:t>Too much “</a:t>
            </a:r>
            <a:r>
              <a:rPr lang="en-US" altLang="en-US" sz="2000" i="1" dirty="0">
                <a:solidFill>
                  <a:srgbClr val="000000"/>
                </a:solidFill>
              </a:rPr>
              <a:t>fluff” (1000 pages portfolio)</a:t>
            </a:r>
          </a:p>
          <a:p>
            <a:endParaRPr lang="en-US" dirty="0"/>
          </a:p>
        </p:txBody>
      </p:sp>
      <p:pic>
        <p:nvPicPr>
          <p:cNvPr id="4" name="Picture 3" descr="Screen Shot 2019-01-12 at 4.27.3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127" y="4347556"/>
            <a:ext cx="2543694" cy="1687484"/>
          </a:xfrm>
          <a:prstGeom prst="rect">
            <a:avLst/>
          </a:prstGeom>
        </p:spPr>
      </p:pic>
      <p:pic>
        <p:nvPicPr>
          <p:cNvPr id="6" name="Picture 5"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215" y="698268"/>
            <a:ext cx="2650115" cy="1188797"/>
          </a:xfrm>
          <a:prstGeom prst="rect">
            <a:avLst/>
          </a:prstGeom>
        </p:spPr>
      </p:pic>
    </p:spTree>
    <p:extLst>
      <p:ext uri="{BB962C8B-B14F-4D97-AF65-F5344CB8AC3E}">
        <p14:creationId xmlns:p14="http://schemas.microsoft.com/office/powerpoint/2010/main" val="3830422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020676"/>
          </a:xfrm>
        </p:spPr>
        <p:txBody>
          <a:bodyPr/>
          <a:lstStyle/>
          <a:p>
            <a:r>
              <a:rPr lang="en-US" sz="3200" b="1" dirty="0">
                <a:solidFill>
                  <a:srgbClr val="000000"/>
                </a:solidFill>
                <a:latin typeface="+mn-lt"/>
              </a:rPr>
              <a:t>Suggestions</a:t>
            </a:r>
          </a:p>
        </p:txBody>
      </p:sp>
      <p:sp>
        <p:nvSpPr>
          <p:cNvPr id="3" name="Content Placeholder 2"/>
          <p:cNvSpPr>
            <a:spLocks noGrp="1"/>
          </p:cNvSpPr>
          <p:nvPr>
            <p:ph idx="1"/>
          </p:nvPr>
        </p:nvSpPr>
        <p:spPr/>
        <p:txBody>
          <a:bodyPr>
            <a:normAutofit lnSpcReduction="10000"/>
          </a:bodyPr>
          <a:lstStyle/>
          <a:p>
            <a:r>
              <a:rPr lang="en-US" dirty="0">
                <a:solidFill>
                  <a:srgbClr val="000000"/>
                </a:solidFill>
              </a:rPr>
              <a:t>Phone a friend </a:t>
            </a:r>
          </a:p>
          <a:p>
            <a:pPr lvl="1"/>
            <a:r>
              <a:rPr lang="en-US" dirty="0">
                <a:solidFill>
                  <a:srgbClr val="000000"/>
                </a:solidFill>
              </a:rPr>
              <a:t>Look at sample packets or ask a colleague in a similar field who has gone through the process and knows what your practice is like</a:t>
            </a:r>
          </a:p>
          <a:p>
            <a:r>
              <a:rPr lang="en-US" dirty="0">
                <a:solidFill>
                  <a:srgbClr val="000000"/>
                </a:solidFill>
              </a:rPr>
              <a:t>Organize</a:t>
            </a:r>
          </a:p>
          <a:p>
            <a:pPr lvl="1"/>
            <a:r>
              <a:rPr lang="en-US" dirty="0">
                <a:solidFill>
                  <a:srgbClr val="000000"/>
                </a:solidFill>
              </a:rPr>
              <a:t>P&amp;T folder in email vs specific subfolders already organized into categories</a:t>
            </a:r>
          </a:p>
          <a:p>
            <a:r>
              <a:rPr lang="en-US" dirty="0">
                <a:solidFill>
                  <a:srgbClr val="000000"/>
                </a:solidFill>
              </a:rPr>
              <a:t>Use their language</a:t>
            </a:r>
          </a:p>
          <a:p>
            <a:pPr lvl="1"/>
            <a:r>
              <a:rPr lang="en-US" dirty="0">
                <a:solidFill>
                  <a:srgbClr val="000000"/>
                </a:solidFill>
              </a:rPr>
              <a:t>Specifically state “this not only demonstrates excellence in clinical service but also leadership/scholarly work/commitment to education…” </a:t>
            </a:r>
          </a:p>
          <a:p>
            <a:endParaRPr lang="en-US" dirty="0">
              <a:solidFill>
                <a:srgbClr val="000000"/>
              </a:solidFill>
            </a:endParaRPr>
          </a:p>
        </p:txBody>
      </p:sp>
    </p:spTree>
    <p:extLst>
      <p:ext uri="{BB962C8B-B14F-4D97-AF65-F5344CB8AC3E}">
        <p14:creationId xmlns:p14="http://schemas.microsoft.com/office/powerpoint/2010/main" val="2400239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21" y="173670"/>
            <a:ext cx="8042276" cy="915297"/>
          </a:xfrm>
        </p:spPr>
        <p:txBody>
          <a:bodyPr>
            <a:normAutofit/>
          </a:bodyPr>
          <a:lstStyle/>
          <a:p>
            <a:pPr algn="ctr"/>
            <a:r>
              <a:rPr lang="en-US" sz="3200" b="1" dirty="0">
                <a:solidFill>
                  <a:srgbClr val="000000"/>
                </a:solidFill>
                <a:latin typeface="+mn-lt"/>
              </a:rPr>
              <a:t>What Can You Do Now?</a:t>
            </a:r>
          </a:p>
        </p:txBody>
      </p:sp>
      <p:sp>
        <p:nvSpPr>
          <p:cNvPr id="3" name="Content Placeholder 2"/>
          <p:cNvSpPr>
            <a:spLocks noGrp="1"/>
          </p:cNvSpPr>
          <p:nvPr>
            <p:ph idx="1"/>
          </p:nvPr>
        </p:nvSpPr>
        <p:spPr/>
        <p:txBody>
          <a:bodyPr>
            <a:normAutofit lnSpcReduction="10000"/>
          </a:bodyPr>
          <a:lstStyle/>
          <a:p>
            <a:r>
              <a:rPr lang="en-US" dirty="0">
                <a:solidFill>
                  <a:srgbClr val="000000"/>
                </a:solidFill>
              </a:rPr>
              <a:t>“Be a pack rat” </a:t>
            </a:r>
          </a:p>
          <a:p>
            <a:r>
              <a:rPr lang="en-US" dirty="0">
                <a:solidFill>
                  <a:srgbClr val="000000"/>
                </a:solidFill>
              </a:rPr>
              <a:t>Track your self‐evaluations</a:t>
            </a:r>
          </a:p>
          <a:p>
            <a:r>
              <a:rPr lang="en-US" dirty="0">
                <a:solidFill>
                  <a:srgbClr val="000000"/>
                </a:solidFill>
              </a:rPr>
              <a:t>Create folders (electronic, email, file folders)</a:t>
            </a:r>
          </a:p>
          <a:p>
            <a:r>
              <a:rPr lang="en-US" dirty="0">
                <a:solidFill>
                  <a:srgbClr val="000000"/>
                </a:solidFill>
              </a:rPr>
              <a:t>Keep detailed records, weekly update your P&amp;T folders </a:t>
            </a:r>
          </a:p>
          <a:p>
            <a:r>
              <a:rPr lang="en-US" dirty="0">
                <a:solidFill>
                  <a:srgbClr val="000000"/>
                </a:solidFill>
              </a:rPr>
              <a:t>Clarify your time and effort allocation </a:t>
            </a:r>
          </a:p>
          <a:p>
            <a:r>
              <a:rPr lang="en-US" dirty="0">
                <a:solidFill>
                  <a:srgbClr val="000000"/>
                </a:solidFill>
              </a:rPr>
              <a:t>Update CV every 1-3 months</a:t>
            </a:r>
          </a:p>
          <a:p>
            <a:r>
              <a:rPr lang="en-US" dirty="0">
                <a:solidFill>
                  <a:srgbClr val="000000"/>
                </a:solidFill>
              </a:rPr>
              <a:t>Check with your department to ensure that you meet your department’s internal deadlines!</a:t>
            </a:r>
          </a:p>
          <a:p>
            <a:endParaRPr lang="en-US" dirty="0"/>
          </a:p>
          <a:p>
            <a:endParaRPr lang="en-US" dirty="0"/>
          </a:p>
        </p:txBody>
      </p:sp>
      <p:pic>
        <p:nvPicPr>
          <p:cNvPr id="4" name="Picture 3" descr="Screen Shot 2019-01-12 at 4.41.4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436" y="1088967"/>
            <a:ext cx="2069869" cy="1712422"/>
          </a:xfrm>
          <a:prstGeom prst="rect">
            <a:avLst/>
          </a:prstGeom>
        </p:spPr>
      </p:pic>
    </p:spTree>
    <p:extLst>
      <p:ext uri="{BB962C8B-B14F-4D97-AF65-F5344CB8AC3E}">
        <p14:creationId xmlns:p14="http://schemas.microsoft.com/office/powerpoint/2010/main" val="172322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0"/>
            <a:ext cx="8042276" cy="1444532"/>
          </a:xfrm>
        </p:spPr>
        <p:txBody>
          <a:bodyPr/>
          <a:lstStyle/>
          <a:p>
            <a:pPr>
              <a:lnSpc>
                <a:spcPct val="150000"/>
              </a:lnSpc>
            </a:pPr>
            <a:r>
              <a:rPr lang="en-US" sz="3200" b="1" dirty="0">
                <a:solidFill>
                  <a:srgbClr val="000000"/>
                </a:solidFill>
              </a:rPr>
              <a:t>Clinical Service Pillars </a:t>
            </a:r>
            <a:br>
              <a:rPr lang="en-US" sz="3200" b="1" dirty="0">
                <a:solidFill>
                  <a:srgbClr val="000000"/>
                </a:solidFill>
              </a:rPr>
            </a:br>
            <a:r>
              <a:rPr lang="en-US" sz="2400" b="1" i="1" dirty="0">
                <a:solidFill>
                  <a:srgbClr val="000000"/>
                </a:solidFill>
              </a:rPr>
              <a:t>Capturing evidence of dissemination activities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6523977"/>
              </p:ext>
            </p:extLst>
          </p:nvPr>
        </p:nvGraphicFramePr>
        <p:xfrm>
          <a:off x="549276" y="1654232"/>
          <a:ext cx="7539643" cy="456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342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6247" y="1396539"/>
            <a:ext cx="4577283" cy="2934393"/>
          </a:xfrm>
          <a:prstGeom prst="rect">
            <a:avLst/>
          </a:prstGeom>
        </p:spPr>
      </p:pic>
    </p:spTree>
    <p:extLst>
      <p:ext uri="{BB962C8B-B14F-4D97-AF65-F5344CB8AC3E}">
        <p14:creationId xmlns:p14="http://schemas.microsoft.com/office/powerpoint/2010/main" val="155822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967" y="149629"/>
            <a:ext cx="8042276" cy="873361"/>
          </a:xfrm>
        </p:spPr>
        <p:txBody>
          <a:bodyPr>
            <a:normAutofit/>
          </a:bodyPr>
          <a:lstStyle/>
          <a:p>
            <a:pPr algn="ctr"/>
            <a:r>
              <a:rPr lang="en-US" sz="3200" b="1" dirty="0">
                <a:solidFill>
                  <a:srgbClr val="000000"/>
                </a:solidFill>
                <a:latin typeface="+mn-lt"/>
              </a:rPr>
              <a:t>Clinical Activities Portfolio</a:t>
            </a:r>
          </a:p>
        </p:txBody>
      </p:sp>
      <p:sp>
        <p:nvSpPr>
          <p:cNvPr id="3" name="Content Placeholder 2"/>
          <p:cNvSpPr>
            <a:spLocks noGrp="1"/>
          </p:cNvSpPr>
          <p:nvPr>
            <p:ph idx="1"/>
          </p:nvPr>
        </p:nvSpPr>
        <p:spPr>
          <a:effectLst>
            <a:innerShdw blurRad="63500" dist="50800" dir="13500000">
              <a:prstClr val="black">
                <a:alpha val="50000"/>
              </a:prstClr>
            </a:innerShdw>
          </a:effectLst>
        </p:spPr>
        <p:txBody>
          <a:bodyPr>
            <a:normAutofit/>
          </a:bodyPr>
          <a:lstStyle/>
          <a:p>
            <a:pPr>
              <a:buFont typeface="Wingdings" panose="05000000000000000000" pitchFamily="2" charset="2"/>
              <a:buChar char="Ø"/>
            </a:pPr>
            <a:r>
              <a:rPr lang="en-US" altLang="en-US" b="1" dirty="0">
                <a:solidFill>
                  <a:srgbClr val="000000"/>
                </a:solidFill>
              </a:rPr>
              <a:t>Service Excellence</a:t>
            </a:r>
          </a:p>
          <a:p>
            <a:pPr>
              <a:buFont typeface="Wingdings" panose="05000000000000000000" pitchFamily="2" charset="2"/>
              <a:buChar char="Ø"/>
            </a:pPr>
            <a:r>
              <a:rPr lang="en-US" altLang="en-US" b="1" dirty="0">
                <a:solidFill>
                  <a:srgbClr val="0000FF"/>
                </a:solidFill>
              </a:rPr>
              <a:t>Uniqueness of clinical practice </a:t>
            </a:r>
          </a:p>
          <a:p>
            <a:pPr>
              <a:buFont typeface="Wingdings" panose="05000000000000000000" pitchFamily="2" charset="2"/>
              <a:buChar char="Ø"/>
            </a:pPr>
            <a:r>
              <a:rPr lang="en-US" altLang="en-US" b="1" dirty="0">
                <a:solidFill>
                  <a:srgbClr val="008000"/>
                </a:solidFill>
              </a:rPr>
              <a:t>Volume of patients/ RVUs</a:t>
            </a:r>
          </a:p>
          <a:p>
            <a:pPr>
              <a:buFont typeface="Wingdings" panose="05000000000000000000" pitchFamily="2" charset="2"/>
              <a:buChar char="Ø"/>
            </a:pPr>
            <a:r>
              <a:rPr lang="en-US" altLang="en-US" b="1" dirty="0">
                <a:solidFill>
                  <a:srgbClr val="FF0000"/>
                </a:solidFill>
              </a:rPr>
              <a:t>Clinical leadership: UAMS, regional, national</a:t>
            </a:r>
          </a:p>
          <a:p>
            <a:pPr>
              <a:buFont typeface="Wingdings" panose="05000000000000000000" pitchFamily="2" charset="2"/>
              <a:buChar char="Ø"/>
            </a:pPr>
            <a:r>
              <a:rPr lang="en-US" altLang="en-US" b="1" dirty="0">
                <a:solidFill>
                  <a:srgbClr val="000000"/>
                </a:solidFill>
              </a:rPr>
              <a:t>Community outreach activities</a:t>
            </a:r>
          </a:p>
          <a:p>
            <a:pPr marL="0" indent="0">
              <a:buNone/>
            </a:pPr>
            <a:endParaRPr lang="en-US" dirty="0"/>
          </a:p>
        </p:txBody>
      </p:sp>
    </p:spTree>
    <p:extLst>
      <p:ext uri="{BB962C8B-B14F-4D97-AF65-F5344CB8AC3E}">
        <p14:creationId xmlns:p14="http://schemas.microsoft.com/office/powerpoint/2010/main" val="242387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3412" y="1471352"/>
            <a:ext cx="6350924" cy="764771"/>
          </a:xfrm>
          <a:solidFill>
            <a:srgbClr val="FFFF00"/>
          </a:solidFill>
        </p:spPr>
        <p:txBody>
          <a:bodyPr>
            <a:normAutofit/>
          </a:bodyPr>
          <a:lstStyle/>
          <a:p>
            <a:pPr marL="0" indent="0" algn="ctr">
              <a:buNone/>
            </a:pPr>
            <a:r>
              <a:rPr lang="en-US" altLang="en-US" sz="3200" b="1" dirty="0">
                <a:solidFill>
                  <a:srgbClr val="000000"/>
                </a:solidFill>
              </a:rPr>
              <a:t>Service Excellence</a:t>
            </a:r>
            <a:endParaRPr lang="en-US" sz="3200" dirty="0"/>
          </a:p>
        </p:txBody>
      </p:sp>
      <p:pic>
        <p:nvPicPr>
          <p:cNvPr id="2" name="Picture 1"/>
          <p:cNvPicPr>
            <a:picLocks noChangeAspect="1"/>
          </p:cNvPicPr>
          <p:nvPr/>
        </p:nvPicPr>
        <p:blipFill>
          <a:blip r:embed="rId3"/>
          <a:stretch>
            <a:fillRect/>
          </a:stretch>
        </p:blipFill>
        <p:spPr>
          <a:xfrm>
            <a:off x="2775166" y="2236123"/>
            <a:ext cx="3239565" cy="2809415"/>
          </a:xfrm>
          <a:prstGeom prst="rect">
            <a:avLst/>
          </a:prstGeom>
        </p:spPr>
      </p:pic>
    </p:spTree>
    <p:extLst>
      <p:ext uri="{BB962C8B-B14F-4D97-AF65-F5344CB8AC3E}">
        <p14:creationId xmlns:p14="http://schemas.microsoft.com/office/powerpoint/2010/main" val="55170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931515"/>
          </a:xfrm>
        </p:spPr>
        <p:txBody>
          <a:bodyPr/>
          <a:lstStyle/>
          <a:p>
            <a:pPr algn="ctr"/>
            <a:r>
              <a:rPr lang="en-US" sz="3200" b="1" dirty="0">
                <a:solidFill>
                  <a:srgbClr val="000000"/>
                </a:solidFill>
                <a:latin typeface="+mn-lt"/>
              </a:rPr>
              <a:t>Narrative Statement of Clinical Service </a:t>
            </a:r>
          </a:p>
        </p:txBody>
      </p:sp>
      <p:sp>
        <p:nvSpPr>
          <p:cNvPr id="3" name="Content Placeholder 2"/>
          <p:cNvSpPr>
            <a:spLocks noGrp="1"/>
          </p:cNvSpPr>
          <p:nvPr>
            <p:ph idx="1"/>
          </p:nvPr>
        </p:nvSpPr>
        <p:spPr>
          <a:xfrm>
            <a:off x="549276" y="1571106"/>
            <a:ext cx="8042276" cy="4154780"/>
          </a:xfrm>
        </p:spPr>
        <p:txBody>
          <a:bodyPr>
            <a:normAutofit fontScale="92500"/>
          </a:bodyPr>
          <a:lstStyle/>
          <a:p>
            <a:r>
              <a:rPr lang="en-US" dirty="0">
                <a:solidFill>
                  <a:srgbClr val="000000"/>
                </a:solidFill>
              </a:rPr>
              <a:t>1-3 page(s) </a:t>
            </a:r>
            <a:r>
              <a:rPr lang="en-US" i="1" dirty="0">
                <a:solidFill>
                  <a:srgbClr val="000000"/>
                </a:solidFill>
              </a:rPr>
              <a:t>first-person</a:t>
            </a:r>
            <a:r>
              <a:rPr lang="en-US" dirty="0">
                <a:solidFill>
                  <a:srgbClr val="000000"/>
                </a:solidFill>
              </a:rPr>
              <a:t> statement about your clinical service in the context of your clinical focus and expertise</a:t>
            </a:r>
          </a:p>
          <a:p>
            <a:r>
              <a:rPr lang="en-US" dirty="0">
                <a:solidFill>
                  <a:srgbClr val="000000"/>
                </a:solidFill>
              </a:rPr>
              <a:t>Describe your clinical activities and responsibilities in detail</a:t>
            </a:r>
          </a:p>
          <a:p>
            <a:r>
              <a:rPr lang="en-US" dirty="0">
                <a:solidFill>
                  <a:srgbClr val="000000"/>
                </a:solidFill>
              </a:rPr>
              <a:t>Written so that reviewers </a:t>
            </a:r>
            <a:r>
              <a:rPr lang="en-US" i="1" dirty="0">
                <a:solidFill>
                  <a:srgbClr val="000000"/>
                </a:solidFill>
              </a:rPr>
              <a:t>outside</a:t>
            </a:r>
            <a:r>
              <a:rPr lang="en-US" dirty="0">
                <a:solidFill>
                  <a:srgbClr val="000000"/>
                </a:solidFill>
              </a:rPr>
              <a:t> your discipline can understand your work </a:t>
            </a:r>
            <a:r>
              <a:rPr lang="en-US" i="1" dirty="0">
                <a:solidFill>
                  <a:srgbClr val="000000"/>
                </a:solidFill>
              </a:rPr>
              <a:t>(avoid jargon!)</a:t>
            </a:r>
          </a:p>
          <a:p>
            <a:pPr lvl="1"/>
            <a:r>
              <a:rPr lang="en-US" i="1" dirty="0">
                <a:solidFill>
                  <a:srgbClr val="000000"/>
                </a:solidFill>
              </a:rPr>
              <a:t>“A really smart person in a completely different field can understand”</a:t>
            </a:r>
          </a:p>
          <a:p>
            <a:r>
              <a:rPr lang="en-US" dirty="0">
                <a:solidFill>
                  <a:srgbClr val="000000"/>
                </a:solidFill>
              </a:rPr>
              <a:t>To get a “picture” of who you are </a:t>
            </a:r>
            <a:r>
              <a:rPr lang="en-US" i="1" dirty="0">
                <a:solidFill>
                  <a:srgbClr val="000000"/>
                </a:solidFill>
              </a:rPr>
              <a:t>(don’t assume they know you are a internist or a surgeon!)</a:t>
            </a:r>
          </a:p>
          <a:p>
            <a:pPr marL="0" indent="0">
              <a:buNone/>
            </a:pPr>
            <a:endParaRPr lang="en-US" dirty="0"/>
          </a:p>
        </p:txBody>
      </p:sp>
    </p:spTree>
    <p:extLst>
      <p:ext uri="{BB962C8B-B14F-4D97-AF65-F5344CB8AC3E}">
        <p14:creationId xmlns:p14="http://schemas.microsoft.com/office/powerpoint/2010/main" val="396979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910"/>
            <a:ext cx="7886700" cy="934883"/>
          </a:xfrm>
        </p:spPr>
        <p:txBody>
          <a:bodyPr>
            <a:normAutofit/>
          </a:bodyPr>
          <a:lstStyle/>
          <a:p>
            <a:pPr algn="ctr"/>
            <a:r>
              <a:rPr lang="en-US" sz="3200" b="1" dirty="0">
                <a:solidFill>
                  <a:srgbClr val="000000"/>
                </a:solidFill>
                <a:latin typeface="+mn-lt"/>
              </a:rPr>
              <a:t>Example of Clinical Service</a:t>
            </a:r>
          </a:p>
        </p:txBody>
      </p:sp>
      <p:sp>
        <p:nvSpPr>
          <p:cNvPr id="3" name="Content Placeholder 2"/>
          <p:cNvSpPr>
            <a:spLocks noGrp="1"/>
          </p:cNvSpPr>
          <p:nvPr>
            <p:ph idx="1"/>
          </p:nvPr>
        </p:nvSpPr>
        <p:spPr>
          <a:xfrm>
            <a:off x="628650" y="1534680"/>
            <a:ext cx="7886700" cy="5041694"/>
          </a:xfrm>
        </p:spPr>
        <p:txBody>
          <a:bodyPr>
            <a:noAutofit/>
          </a:bodyPr>
          <a:lstStyle/>
          <a:p>
            <a:pPr marL="0" indent="0">
              <a:lnSpc>
                <a:spcPct val="120000"/>
              </a:lnSpc>
              <a:buNone/>
            </a:pPr>
            <a:r>
              <a:rPr lang="en-US" sz="1200" i="1" dirty="0">
                <a:solidFill>
                  <a:srgbClr val="000000"/>
                </a:solidFill>
              </a:rPr>
              <a:t>“As part of clinical service, </a:t>
            </a:r>
            <a:r>
              <a:rPr lang="en-US" sz="1200" i="1" dirty="0">
                <a:solidFill>
                  <a:schemeClr val="tx1"/>
                </a:solidFill>
              </a:rPr>
              <a:t>I </a:t>
            </a:r>
            <a:r>
              <a:rPr lang="en-US" sz="1200" i="1" dirty="0">
                <a:solidFill>
                  <a:srgbClr val="000000"/>
                </a:solidFill>
              </a:rPr>
              <a:t>participated in a performance improvement project: Quality Oncology Practice Initiative (QOPI). I also coordinated and supervised a quality improvement project entitled “Distress Management in Cancer Patients” and participated in obtaining a Certificate of QOPI. </a:t>
            </a:r>
          </a:p>
          <a:p>
            <a:pPr marL="0" indent="0">
              <a:lnSpc>
                <a:spcPct val="120000"/>
              </a:lnSpc>
              <a:buNone/>
            </a:pPr>
            <a:r>
              <a:rPr lang="en-US" sz="1200" i="1" dirty="0">
                <a:solidFill>
                  <a:srgbClr val="000000"/>
                </a:solidFill>
              </a:rPr>
              <a:t>I rounded in inpatient service 12 to 14 weeks per year, from Monday through Friday. The number of inpatient daily census averaged around 25 complex patients at any given time. </a:t>
            </a:r>
          </a:p>
          <a:p>
            <a:pPr marL="0" indent="0">
              <a:lnSpc>
                <a:spcPct val="120000"/>
              </a:lnSpc>
              <a:buNone/>
            </a:pPr>
            <a:r>
              <a:rPr lang="en-US" sz="1200" i="1" dirty="0">
                <a:solidFill>
                  <a:srgbClr val="000000"/>
                </a:solidFill>
              </a:rPr>
              <a:t>At the same time, I start building my outpatient clinic in gastrointestinal, thoracic, and genitourinary cancers that staff 5 half-days each week. Subsequently, as outpatient activity increased, I was able to balance and adjust inpatient rounding. Now, my outpatient workload consists of approximately 12 to 18 patients per half-day clinic. In addition, I provide consultations on inpatient service, averaging 5 to 10 consults per week. </a:t>
            </a:r>
          </a:p>
          <a:p>
            <a:pPr marL="0" indent="0">
              <a:lnSpc>
                <a:spcPct val="120000"/>
              </a:lnSpc>
              <a:buNone/>
            </a:pPr>
            <a:r>
              <a:rPr lang="en-US" sz="1200" i="1" dirty="0">
                <a:solidFill>
                  <a:srgbClr val="000000"/>
                </a:solidFill>
              </a:rPr>
              <a:t>From July 2014 through April 2017 I saw over XXX new patients and conducted XXX follow up patient visits with a total of XXX outpatient visits. </a:t>
            </a:r>
          </a:p>
          <a:p>
            <a:pPr marL="0" indent="0">
              <a:lnSpc>
                <a:spcPct val="120000"/>
              </a:lnSpc>
              <a:buNone/>
            </a:pPr>
            <a:r>
              <a:rPr lang="en-US" sz="1200" i="1" dirty="0">
                <a:solidFill>
                  <a:srgbClr val="000000"/>
                </a:solidFill>
              </a:rPr>
              <a:t>The care of oncology patients requires evidence-based and multidisciplinary coordination of care. Hence, the need for a detailed approach to understanding the complexity of each patient’s problems that require coordination of a multi-subspecialist team.”</a:t>
            </a:r>
          </a:p>
        </p:txBody>
      </p:sp>
    </p:spTree>
    <p:extLst>
      <p:ext uri="{BB962C8B-B14F-4D97-AF65-F5344CB8AC3E}">
        <p14:creationId xmlns:p14="http://schemas.microsoft.com/office/powerpoint/2010/main" val="384313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86" y="299258"/>
            <a:ext cx="7886700" cy="548641"/>
          </a:xfrm>
        </p:spPr>
        <p:txBody>
          <a:bodyPr/>
          <a:lstStyle/>
          <a:p>
            <a:br>
              <a:rPr lang="en-US" dirty="0"/>
            </a:br>
            <a:r>
              <a:rPr lang="en-US" sz="3200" b="1" dirty="0">
                <a:solidFill>
                  <a:srgbClr val="000000"/>
                </a:solidFill>
              </a:rPr>
              <a:t>Example of Clinical Service</a:t>
            </a:r>
            <a:endParaRPr lang="en-US" sz="3200" dirty="0"/>
          </a:p>
        </p:txBody>
      </p:sp>
      <p:sp>
        <p:nvSpPr>
          <p:cNvPr id="3" name="Content Placeholder 2"/>
          <p:cNvSpPr>
            <a:spLocks noGrp="1"/>
          </p:cNvSpPr>
          <p:nvPr>
            <p:ph idx="1"/>
          </p:nvPr>
        </p:nvSpPr>
        <p:spPr>
          <a:xfrm>
            <a:off x="628650" y="1188720"/>
            <a:ext cx="7886700" cy="4988243"/>
          </a:xfrm>
        </p:spPr>
        <p:txBody>
          <a:bodyPr>
            <a:normAutofit fontScale="62500" lnSpcReduction="20000"/>
          </a:bodyPr>
          <a:lstStyle/>
          <a:p>
            <a:pPr marL="0" indent="0">
              <a:buNone/>
            </a:pPr>
            <a:r>
              <a:rPr lang="en-US" dirty="0"/>
              <a:t>1. “</a:t>
            </a:r>
            <a:r>
              <a:rPr lang="en-US" sz="2200" i="1" dirty="0">
                <a:solidFill>
                  <a:srgbClr val="000000"/>
                </a:solidFill>
              </a:rPr>
              <a:t>Attend consultation service (19-26 weeks on-call per year).</a:t>
            </a:r>
          </a:p>
          <a:p>
            <a:pPr lvl="1"/>
            <a:r>
              <a:rPr lang="en-US" i="1" dirty="0">
                <a:solidFill>
                  <a:srgbClr val="000000"/>
                </a:solidFill>
              </a:rPr>
              <a:t>There has been a dramatic increase in the number of genetics consults since my arrival.</a:t>
            </a:r>
          </a:p>
          <a:p>
            <a:pPr marL="0" indent="0">
              <a:buNone/>
            </a:pPr>
            <a:r>
              <a:rPr lang="en-US" sz="2200" i="1" dirty="0">
                <a:solidFill>
                  <a:srgbClr val="000000"/>
                </a:solidFill>
              </a:rPr>
              <a:t>2. General Genetics clinics (3 per week).</a:t>
            </a:r>
          </a:p>
          <a:p>
            <a:pPr lvl="1"/>
            <a:r>
              <a:rPr lang="en-US" i="1" dirty="0">
                <a:solidFill>
                  <a:srgbClr val="000000"/>
                </a:solidFill>
              </a:rPr>
              <a:t>I have dramatically altered the scheme by which I see patients in general genetics, which resulted in a 152% increase in clinical volume in one year.</a:t>
            </a:r>
          </a:p>
          <a:p>
            <a:pPr marL="0" indent="0">
              <a:buNone/>
            </a:pPr>
            <a:r>
              <a:rPr lang="en-US" sz="2200" i="1" dirty="0">
                <a:solidFill>
                  <a:srgbClr val="000000"/>
                </a:solidFill>
              </a:rPr>
              <a:t>3. Attending geneticist, Cleft, and Craniofacial Clinics (weekly).</a:t>
            </a:r>
          </a:p>
          <a:p>
            <a:pPr lvl="1"/>
            <a:r>
              <a:rPr lang="en-US" i="1" dirty="0">
                <a:solidFill>
                  <a:srgbClr val="000000"/>
                </a:solidFill>
              </a:rPr>
              <a:t>This is one of the biggest cleft clinics in the State/US, and we have established genetics as a vital part of the effort.</a:t>
            </a:r>
          </a:p>
          <a:p>
            <a:pPr marL="0" indent="0">
              <a:buNone/>
            </a:pPr>
            <a:r>
              <a:rPr lang="en-US" sz="2200" i="1" dirty="0">
                <a:solidFill>
                  <a:srgbClr val="000000"/>
                </a:solidFill>
              </a:rPr>
              <a:t>4. </a:t>
            </a:r>
            <a:r>
              <a:rPr lang="en-US" sz="2200" i="1" dirty="0" err="1">
                <a:solidFill>
                  <a:srgbClr val="000000"/>
                </a:solidFill>
              </a:rPr>
              <a:t>Marfan</a:t>
            </a:r>
            <a:r>
              <a:rPr lang="en-US" sz="2200" i="1" dirty="0">
                <a:solidFill>
                  <a:srgbClr val="000000"/>
                </a:solidFill>
              </a:rPr>
              <a:t> syndrome clinic (2 days per month)</a:t>
            </a:r>
          </a:p>
          <a:p>
            <a:pPr lvl="1"/>
            <a:r>
              <a:rPr lang="en-US" i="1" dirty="0">
                <a:solidFill>
                  <a:srgbClr val="000000"/>
                </a:solidFill>
              </a:rPr>
              <a:t>This clinic has grown in 3 years from 2 patients per month to 20+ patients per month</a:t>
            </a:r>
          </a:p>
          <a:p>
            <a:pPr marL="0" indent="0">
              <a:buNone/>
            </a:pPr>
            <a:r>
              <a:rPr lang="en-US" sz="2200" i="1" dirty="0">
                <a:solidFill>
                  <a:srgbClr val="000000"/>
                </a:solidFill>
              </a:rPr>
              <a:t>5. Genetics of hearing loss.</a:t>
            </a:r>
          </a:p>
          <a:p>
            <a:pPr lvl="1"/>
            <a:r>
              <a:rPr lang="en-US" i="1" dirty="0">
                <a:solidFill>
                  <a:srgbClr val="000000"/>
                </a:solidFill>
              </a:rPr>
              <a:t>While not a separate discrete clinic, I have developed a clinical program for the genetic evaluation and testing for hearing impaired children and adults. Not only has this expanded and enhanced the clinical care for these patients, it has produced substantial research and educational opportunities as well.</a:t>
            </a:r>
          </a:p>
          <a:p>
            <a:pPr marL="0" indent="0">
              <a:buNone/>
            </a:pPr>
            <a:r>
              <a:rPr lang="en-US" sz="2200" i="1" dirty="0">
                <a:solidFill>
                  <a:srgbClr val="000000"/>
                </a:solidFill>
              </a:rPr>
              <a:t>6. Supervision of genetic counselors (several per month)”</a:t>
            </a:r>
          </a:p>
        </p:txBody>
      </p:sp>
    </p:spTree>
    <p:extLst>
      <p:ext uri="{BB962C8B-B14F-4D97-AF65-F5344CB8AC3E}">
        <p14:creationId xmlns:p14="http://schemas.microsoft.com/office/powerpoint/2010/main" val="4139806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10423</TotalTime>
  <Words>2039</Words>
  <Application>Microsoft Office PowerPoint</Application>
  <PresentationFormat>On-screen Show (4:3)</PresentationFormat>
  <Paragraphs>247</Paragraphs>
  <Slides>40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 Unicode MS</vt:lpstr>
      <vt:lpstr>Calibri</vt:lpstr>
      <vt:lpstr>News Gothic MT</vt:lpstr>
      <vt:lpstr>Wingdings</vt:lpstr>
      <vt:lpstr>Wingdings 2</vt:lpstr>
      <vt:lpstr>Breeze</vt:lpstr>
      <vt:lpstr>Documenting Your Clinical Efforts  In a Way that Counts</vt:lpstr>
      <vt:lpstr>PowerPoint Presentation</vt:lpstr>
      <vt:lpstr>  What is Your Distinct “Niche” Area in  Clinical Service? </vt:lpstr>
      <vt:lpstr>Clinical Service Pillars  Capturing evidence of dissemination activities</vt:lpstr>
      <vt:lpstr>Clinical Activities Portfolio</vt:lpstr>
      <vt:lpstr>PowerPoint Presentation</vt:lpstr>
      <vt:lpstr>Narrative Statement of Clinical Service </vt:lpstr>
      <vt:lpstr>Example of Clinical Service</vt:lpstr>
      <vt:lpstr> Example of Clinical Service</vt:lpstr>
      <vt:lpstr>   Optimal Patient Care </vt:lpstr>
      <vt:lpstr>PowerPoint Presentation</vt:lpstr>
      <vt:lpstr>Unique Skills </vt:lpstr>
      <vt:lpstr>Scope of Clinical Activities</vt:lpstr>
      <vt:lpstr> Clinical Time Allocation</vt:lpstr>
      <vt:lpstr>PowerPoint Presentation</vt:lpstr>
      <vt:lpstr> Clinical Time  Allocation - Quantity</vt:lpstr>
      <vt:lpstr>Clinical Service</vt:lpstr>
      <vt:lpstr>Clinical Time  Allocation - Quantity</vt:lpstr>
      <vt:lpstr>Clinical Time  Allocation - Quantity</vt:lpstr>
      <vt:lpstr>PowerPoint Presentation</vt:lpstr>
      <vt:lpstr> Weekly Schedule  You may include a sample of a weekly calendar that depicts the range of your clinical duties  </vt:lpstr>
      <vt:lpstr>PowerPoint Presentation</vt:lpstr>
      <vt:lpstr>       Clinical Service Portfolio</vt:lpstr>
      <vt:lpstr>Clinical Service in Leadership</vt:lpstr>
      <vt:lpstr>PowerPoint Presentation</vt:lpstr>
      <vt:lpstr>Committees</vt:lpstr>
      <vt:lpstr>PowerPoint Presentation</vt:lpstr>
      <vt:lpstr>Community Outreach Activities </vt:lpstr>
      <vt:lpstr>Clinical Service Pillars  </vt:lpstr>
      <vt:lpstr>Professional Development</vt:lpstr>
      <vt:lpstr>Professional Development</vt:lpstr>
      <vt:lpstr>Who are the Judges of Your Quality of Patient Care?</vt:lpstr>
      <vt:lpstr>Who are the Judges of Your Quality of Patient Care?</vt:lpstr>
      <vt:lpstr>Patient Satisfaction Survey NRC Health’s Star Rating 4.9 out of 5</vt:lpstr>
      <vt:lpstr>Who are the Judges of Your Quality of Patient Care?</vt:lpstr>
      <vt:lpstr>Letters of Recommendation</vt:lpstr>
      <vt:lpstr>Common Problems</vt:lpstr>
      <vt:lpstr>Suggestions</vt:lpstr>
      <vt:lpstr>What Can You Do Now?</vt:lpstr>
      <vt:lpstr>PowerPoint Presentation</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Preparation  P&amp;T Workshop Clinical Service</dc:title>
  <dc:creator>Schafer, Liudmila</dc:creator>
  <cp:lastModifiedBy>Poe, Katie Holder</cp:lastModifiedBy>
  <cp:revision>137</cp:revision>
  <cp:lastPrinted>2020-02-24T14:32:58Z</cp:lastPrinted>
  <dcterms:created xsi:type="dcterms:W3CDTF">2018-11-30T17:21:08Z</dcterms:created>
  <dcterms:modified xsi:type="dcterms:W3CDTF">2024-02-27T14:54:24Z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2024-01-11T03:06:50Z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d7fddc6b-5450-4dfa-b1d1-86ef1defc191</vt:lpwstr>
  </property>
  <property fmtid="{D5CDD505-2E9C-101B-9397-08002B2CF9AE}" pid="8" name="MSIP_Label_8ca390d5-a4f3-448c-8368-24080179bc53_ContentBits">
    <vt:lpwstr>0</vt:lpwstr>
  </property>
</Properties>
</file>